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  <p:sldMasterId id="2147483664" r:id="rId3"/>
    <p:sldMasterId id="2147483668" r:id="rId4"/>
    <p:sldMasterId id="2147483672" r:id="rId5"/>
    <p:sldMasterId id="2147483676" r:id="rId6"/>
    <p:sldMasterId id="2147483680" r:id="rId7"/>
    <p:sldMasterId id="2147483684" r:id="rId8"/>
    <p:sldMasterId id="2147483688" r:id="rId9"/>
    <p:sldMasterId id="2147483692" r:id="rId10"/>
  </p:sldMasterIdLst>
  <p:notesMasterIdLst>
    <p:notesMasterId r:id="rId45"/>
  </p:notesMasterIdLst>
  <p:sldIdLst>
    <p:sldId id="518" r:id="rId11"/>
    <p:sldId id="353" r:id="rId12"/>
    <p:sldId id="471" r:id="rId13"/>
    <p:sldId id="352" r:id="rId14"/>
    <p:sldId id="519" r:id="rId15"/>
    <p:sldId id="520" r:id="rId16"/>
    <p:sldId id="541" r:id="rId17"/>
    <p:sldId id="543" r:id="rId18"/>
    <p:sldId id="521" r:id="rId19"/>
    <p:sldId id="544" r:id="rId20"/>
    <p:sldId id="545" r:id="rId21"/>
    <p:sldId id="546" r:id="rId22"/>
    <p:sldId id="547" r:id="rId23"/>
    <p:sldId id="550" r:id="rId24"/>
    <p:sldId id="525" r:id="rId25"/>
    <p:sldId id="549" r:id="rId26"/>
    <p:sldId id="548" r:id="rId27"/>
    <p:sldId id="526" r:id="rId28"/>
    <p:sldId id="551" r:id="rId29"/>
    <p:sldId id="524" r:id="rId30"/>
    <p:sldId id="553" r:id="rId31"/>
    <p:sldId id="566" r:id="rId32"/>
    <p:sldId id="567" r:id="rId33"/>
    <p:sldId id="554" r:id="rId34"/>
    <p:sldId id="552" r:id="rId35"/>
    <p:sldId id="555" r:id="rId36"/>
    <p:sldId id="560" r:id="rId37"/>
    <p:sldId id="562" r:id="rId38"/>
    <p:sldId id="563" r:id="rId39"/>
    <p:sldId id="564" r:id="rId40"/>
    <p:sldId id="561" r:id="rId41"/>
    <p:sldId id="568" r:id="rId42"/>
    <p:sldId id="565" r:id="rId43"/>
    <p:sldId id="297" r:id="rId44"/>
  </p:sldIdLst>
  <p:sldSz cx="12190413" cy="6859588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E50011"/>
    <a:srgbClr val="BE2732"/>
    <a:srgbClr val="A52D29"/>
    <a:srgbClr val="009490"/>
    <a:srgbClr val="FEAC38"/>
    <a:srgbClr val="6BD8B9"/>
    <a:srgbClr val="F04871"/>
    <a:srgbClr val="10BBAD"/>
    <a:srgbClr val="FF8A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91" autoAdjust="0"/>
    <p:restoredTop sz="97778" autoAdjust="0"/>
  </p:normalViewPr>
  <p:slideViewPr>
    <p:cSldViewPr snapToGrid="0" showGuides="1">
      <p:cViewPr varScale="1">
        <p:scale>
          <a:sx n="82" d="100"/>
          <a:sy n="82" d="100"/>
        </p:scale>
        <p:origin x="763" y="62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tags" Target="tags/tag1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404040"/>
              </a:solidFill>
            </c:spPr>
            <c:extLst>
              <c:ext xmlns:c16="http://schemas.microsoft.com/office/drawing/2014/chart" uri="{C3380CC4-5D6E-409C-BE32-E72D297353CC}">
                <c16:uniqueId val="{00000001-266D-4A12-8CF4-DFF02BAA8768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266D-4A12-8CF4-DFF02BAA8768}"/>
              </c:ext>
            </c:extLst>
          </c:dPt>
          <c:val>
            <c:numRef>
              <c:f>Sheet1!$B$2:$B$3</c:f>
              <c:numCache>
                <c:formatCode>General</c:formatCode>
                <c:ptCount val="2"/>
                <c:pt idx="0">
                  <c:v>73</c:v>
                </c:pt>
                <c:pt idx="1">
                  <c:v>27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4-266D-4A12-8CF4-DFF02BAA87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2"/>
      </c:doughnutChart>
    </c:plotArea>
    <c:plotVisOnly val="1"/>
    <c:dispBlanksAs val="zero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C00000"/>
              </a:solidFill>
            </c:spPr>
            <c:extLst>
              <c:ext xmlns:c16="http://schemas.microsoft.com/office/drawing/2014/chart" uri="{C3380CC4-5D6E-409C-BE32-E72D297353CC}">
                <c16:uniqueId val="{00000001-5DA6-47B6-A375-295B70A08DBF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5DA6-47B6-A375-295B70A08DBF}"/>
              </c:ext>
            </c:extLst>
          </c:dPt>
          <c:val>
            <c:numRef>
              <c:f>Sheet1!$B$2:$B$3</c:f>
              <c:numCache>
                <c:formatCode>General</c:formatCode>
                <c:ptCount val="2"/>
                <c:pt idx="0">
                  <c:v>73</c:v>
                </c:pt>
                <c:pt idx="1">
                  <c:v>27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4-5DA6-47B6-A375-295B70A08D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2"/>
      </c:doughnutChart>
    </c:plotArea>
    <c:plotVisOnly val="1"/>
    <c:dispBlanksAs val="zero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404040"/>
              </a:solidFill>
            </c:spPr>
            <c:extLst>
              <c:ext xmlns:c16="http://schemas.microsoft.com/office/drawing/2014/chart" uri="{C3380CC4-5D6E-409C-BE32-E72D297353CC}">
                <c16:uniqueId val="{00000001-DBE3-419A-919D-F4CA3DE2DD08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BE3-419A-919D-F4CA3DE2DD08}"/>
              </c:ext>
            </c:extLst>
          </c:dPt>
          <c:val>
            <c:numRef>
              <c:f>Sheet1!$B$2:$B$3</c:f>
              <c:numCache>
                <c:formatCode>General</c:formatCode>
                <c:ptCount val="2"/>
                <c:pt idx="0">
                  <c:v>73</c:v>
                </c:pt>
                <c:pt idx="1">
                  <c:v>27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4-DBE3-419A-919D-F4CA3DE2DD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2"/>
      </c:doughnutChart>
    </c:plotArea>
    <c:plotVisOnly val="1"/>
    <c:dispBlanksAs val="zero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C00000"/>
              </a:solidFill>
            </c:spPr>
            <c:extLst>
              <c:ext xmlns:c16="http://schemas.microsoft.com/office/drawing/2014/chart" uri="{C3380CC4-5D6E-409C-BE32-E72D297353CC}">
                <c16:uniqueId val="{00000001-9956-4376-B99B-28AB0A486DAB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9956-4376-B99B-28AB0A486DAB}"/>
              </c:ext>
            </c:extLst>
          </c:dPt>
          <c:val>
            <c:numRef>
              <c:f>Sheet1!$B$2:$B$3</c:f>
              <c:numCache>
                <c:formatCode>General</c:formatCode>
                <c:ptCount val="2"/>
                <c:pt idx="0">
                  <c:v>73</c:v>
                </c:pt>
                <c:pt idx="1">
                  <c:v>27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4-9956-4376-B99B-28AB0A486D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2"/>
      </c:doughnutChart>
    </c:plotArea>
    <c:plotVisOnly val="1"/>
    <c:dispBlanksAs val="zero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50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086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836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24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68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976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058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872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221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763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5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752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616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7412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64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117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476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169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2312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1411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365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005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4628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7495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459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2908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0309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883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828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042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44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329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495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1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7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2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79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348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9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45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7096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6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93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9790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7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73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0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530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99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9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7412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47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4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0274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5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6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9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81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13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5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5202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2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4/20/2023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2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4/20/2023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4/20/2023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57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4/20/2023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90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4/20/2023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1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4/20/2023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11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4/20/2023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88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4/20/2023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2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8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4/20/2023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32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4/20/2023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4/20/2023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9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75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85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3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50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4/20/2023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06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57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60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78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1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0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39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20/4/2023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71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5.jpg"/><Relationship Id="rId5" Type="http://schemas.openxmlformats.org/officeDocument/2006/relationships/tags" Target="../tags/tag6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hyperlink" Target="https://baike.baidu.com/item/%E7%A4%BE%E4%BC%9A%E5%8A%9F%E8%83%BD/8238266?fromModule=lemma_inlink" TargetMode="External"/><Relationship Id="rId4" Type="http://schemas.openxmlformats.org/officeDocument/2006/relationships/hyperlink" Target="https://baike.baidu.com/item/%E4%B8%89%E6%95%99%E5%90%88%E6%B5%81/2754945?fromModule=lemma_inlin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8.emf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0.jp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A_图片 25">
            <a:extLst>
              <a:ext uri="{FF2B5EF4-FFF2-40B4-BE49-F238E27FC236}">
                <a16:creationId xmlns:a16="http://schemas.microsoft.com/office/drawing/2014/main" id="{217D34CB-9165-4036-909A-19DAB977DC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9" name="PA_文本框 28">
            <a:extLst>
              <a:ext uri="{FF2B5EF4-FFF2-40B4-BE49-F238E27FC236}">
                <a16:creationId xmlns:a16="http://schemas.microsoft.com/office/drawing/2014/main" id="{0F26F15F-2CE5-4878-A219-F217D91629C9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27563" y="2512537"/>
            <a:ext cx="75628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b="1" dirty="0">
                <a:solidFill>
                  <a:srgbClr val="40404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儒释道</a:t>
            </a:r>
          </a:p>
        </p:txBody>
      </p:sp>
      <p:sp>
        <p:nvSpPr>
          <p:cNvPr id="10" name="PA_文本框 29">
            <a:extLst>
              <a:ext uri="{FF2B5EF4-FFF2-40B4-BE49-F238E27FC236}">
                <a16:creationId xmlns:a16="http://schemas.microsoft.com/office/drawing/2014/main" id="{B6887538-576A-480F-AD27-343BEAB812F1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85619" y="3433286"/>
            <a:ext cx="70485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59595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Confucianism, Buddhism and Taoism</a:t>
            </a:r>
            <a:endParaRPr lang="zh-CN" altLang="en-US" b="1" dirty="0">
              <a:solidFill>
                <a:srgbClr val="59595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PA__14">
            <a:extLst>
              <a:ext uri="{FF2B5EF4-FFF2-40B4-BE49-F238E27FC236}">
                <a16:creationId xmlns:a16="http://schemas.microsoft.com/office/drawing/2014/main" id="{BE91A2C5-273D-4E67-8EAD-A29D57C585D8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96020" y="1740919"/>
            <a:ext cx="2070294" cy="1802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zh-CN" altLang="en-US" sz="8000" spc="600" dirty="0">
                <a:solidFill>
                  <a:srgbClr val="40404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中</a:t>
            </a:r>
            <a:endParaRPr lang="zh-CN" sz="8000" spc="600" dirty="0">
              <a:solidFill>
                <a:srgbClr val="40404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2" name="PA__14">
            <a:extLst>
              <a:ext uri="{FF2B5EF4-FFF2-40B4-BE49-F238E27FC236}">
                <a16:creationId xmlns:a16="http://schemas.microsoft.com/office/drawing/2014/main" id="{97B1387F-29DF-4DDA-AA9C-7827ADE2FA7B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85242" y="2402366"/>
            <a:ext cx="2070294" cy="1802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zh-CN" altLang="en-US" sz="8000" spc="6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国</a:t>
            </a:r>
            <a:endParaRPr lang="zh-CN" altLang="zh-CN" sz="8000" spc="600" dirty="0">
              <a:solidFill>
                <a:srgbClr val="C0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cxnSp>
        <p:nvCxnSpPr>
          <p:cNvPr id="13" name="PA_直接连接符 27">
            <a:extLst>
              <a:ext uri="{FF2B5EF4-FFF2-40B4-BE49-F238E27FC236}">
                <a16:creationId xmlns:a16="http://schemas.microsoft.com/office/drawing/2014/main" id="{2224B536-455F-4463-A3A1-5CC377BF72A5}"/>
              </a:ext>
            </a:extLst>
          </p:cNvPr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>
            <a:off x="4525966" y="2598059"/>
            <a:ext cx="0" cy="1161017"/>
          </a:xfrm>
          <a:prstGeom prst="line">
            <a:avLst/>
          </a:prstGeom>
          <a:noFill/>
          <a:ln w="19050">
            <a:solidFill>
              <a:srgbClr val="404040">
                <a:alpha val="6784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7" name="PA_图片 5">
            <a:extLst>
              <a:ext uri="{FF2B5EF4-FFF2-40B4-BE49-F238E27FC236}">
                <a16:creationId xmlns:a16="http://schemas.microsoft.com/office/drawing/2014/main" id="{230FFD7A-EAE7-4FAD-9C11-2B3AD8B3851F}"/>
              </a:ext>
            </a:extLst>
          </p:cNvPr>
          <p:cNvPicPr>
            <a:picLocks noChangeArrowheads="1"/>
          </p:cNvPicPr>
          <p:nvPr>
            <p:custDataLst>
              <p:tags r:id="rId7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844" y="522030"/>
            <a:ext cx="2401887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A_图片 5">
            <a:extLst>
              <a:ext uri="{FF2B5EF4-FFF2-40B4-BE49-F238E27FC236}">
                <a16:creationId xmlns:a16="http://schemas.microsoft.com/office/drawing/2014/main" id="{51C52F1A-07DB-4CD0-B6FD-F8B3E576E5C8}"/>
              </a:ext>
            </a:extLst>
          </p:cNvPr>
          <p:cNvPicPr>
            <a:picLocks noChangeArrowheads="1"/>
          </p:cNvPicPr>
          <p:nvPr>
            <p:custDataLst>
              <p:tags r:id="rId8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450" y="3842943"/>
            <a:ext cx="1178444" cy="882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B6F4B7D-29F4-D0CB-DB75-61BE56F695BE}"/>
              </a:ext>
            </a:extLst>
          </p:cNvPr>
          <p:cNvSpPr txBox="1"/>
          <p:nvPr/>
        </p:nvSpPr>
        <p:spPr>
          <a:xfrm>
            <a:off x="9423917" y="2974202"/>
            <a:ext cx="20874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第六组：</a:t>
            </a:r>
            <a:endParaRPr lang="en-US" altLang="zh-CN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en-US" altLang="zh-CN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</a:t>
            </a:r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郝伟雄</a:t>
            </a:r>
            <a:endParaRPr lang="en-US" altLang="zh-CN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    谭凯文</a:t>
            </a:r>
            <a:endParaRPr lang="en-US" altLang="zh-CN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        贾怀宇 </a:t>
            </a:r>
            <a:endParaRPr lang="en-US" altLang="zh-CN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608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9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429D88-E556-4357-80FE-7BEA3BB3AEBD}"/>
              </a:ext>
            </a:extLst>
          </p:cNvPr>
          <p:cNvGrpSpPr/>
          <p:nvPr/>
        </p:nvGrpSpPr>
        <p:grpSpPr>
          <a:xfrm>
            <a:off x="1658589" y="270953"/>
            <a:ext cx="3657600" cy="675582"/>
            <a:chOff x="1658589" y="321753"/>
            <a:chExt cx="3657600" cy="675582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62764A4D-EE0D-422E-8A14-29EA5A013832}"/>
                </a:ext>
              </a:extLst>
            </p:cNvPr>
            <p:cNvSpPr/>
            <p:nvPr/>
          </p:nvSpPr>
          <p:spPr>
            <a:xfrm>
              <a:off x="1658589" y="321753"/>
              <a:ext cx="2799146" cy="53860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zh-CN" altLang="en-US" sz="2900" b="1" dirty="0">
                  <a:solidFill>
                    <a:srgbClr val="40404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Arial" pitchFamily="34" charset="0"/>
                </a:rPr>
                <a:t>佛家文化的发展</a:t>
              </a:r>
            </a:p>
          </p:txBody>
        </p:sp>
        <p:cxnSp>
          <p:nvCxnSpPr>
            <p:cNvPr id="10" name="直接箭头连接符 15">
              <a:extLst>
                <a:ext uri="{FF2B5EF4-FFF2-40B4-BE49-F238E27FC236}">
                  <a16:creationId xmlns:a16="http://schemas.microsoft.com/office/drawing/2014/main" id="{7690BFA1-D793-4957-B43B-A9DDF22707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2889" y="982143"/>
              <a:ext cx="3543300" cy="1519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lgDash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" name="3">
            <a:extLst>
              <a:ext uri="{FF2B5EF4-FFF2-40B4-BE49-F238E27FC236}">
                <a16:creationId xmlns:a16="http://schemas.microsoft.com/office/drawing/2014/main" id="{D255F661-5D92-43B7-83D5-E9884CF18352}"/>
              </a:ext>
            </a:extLst>
          </p:cNvPr>
          <p:cNvSpPr/>
          <p:nvPr/>
        </p:nvSpPr>
        <p:spPr>
          <a:xfrm>
            <a:off x="1055617" y="1848441"/>
            <a:ext cx="4843376" cy="433886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313E7A7-C1D1-BB9C-F749-F8B5DEF5C321}"/>
              </a:ext>
            </a:extLst>
          </p:cNvPr>
          <p:cNvSpPr txBox="1"/>
          <p:nvPr/>
        </p:nvSpPr>
        <p:spPr>
          <a:xfrm>
            <a:off x="1208460" y="1849025"/>
            <a:ext cx="40237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AU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AU" altLang="en-US" sz="1800" dirty="0" err="1">
                <a:latin typeface="楷体" panose="02010609060101010101" pitchFamily="49" charset="-122"/>
                <a:ea typeface="楷体" panose="02010609060101010101" pitchFamily="49" charset="-122"/>
              </a:rPr>
              <a:t>与道教儒家不同，佛教是两汉时期由</a:t>
            </a:r>
            <a:r>
              <a:rPr lang="en-AU" altLang="en-US" sz="18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印度</a:t>
            </a:r>
            <a:r>
              <a:rPr lang="en-AU" altLang="en-US" sz="1800" dirty="0" err="1">
                <a:latin typeface="楷体" panose="02010609060101010101" pitchFamily="49" charset="-122"/>
                <a:ea typeface="楷体" panose="02010609060101010101" pitchFamily="49" charset="-122"/>
              </a:rPr>
              <a:t>传入中国的</a:t>
            </a:r>
            <a:r>
              <a:rPr lang="en-AU" altLang="en-US" sz="1800" b="1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外来文化</a:t>
            </a:r>
            <a:r>
              <a:rPr lang="en-AU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>
              <a:lnSpc>
                <a:spcPct val="100000"/>
              </a:lnSpc>
            </a:pPr>
            <a:r>
              <a:rPr lang="en-AU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AU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从公元3世纪下半叶开始，佛教就开始不断向古印度境外传播，逐渐发展成为世界性的宗教，而在印度本土则由于公元8~到9世纪以后印度教的兴盛，以及外族频繁的入侵，特别是伊斯兰教徒的武力征服，不少僧侣被杀戮，很多重要的寺庙和文物遭到破坏，因此印度佛教开始衰微，到13世纪初趋于消亡，直到19世纪后才稍有复兴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CF65D31-16F4-2867-5A53-A757AB2B2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879" y="1780705"/>
            <a:ext cx="3302002" cy="303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429D88-E556-4357-80FE-7BEA3BB3AEBD}"/>
              </a:ext>
            </a:extLst>
          </p:cNvPr>
          <p:cNvGrpSpPr/>
          <p:nvPr/>
        </p:nvGrpSpPr>
        <p:grpSpPr>
          <a:xfrm>
            <a:off x="1658589" y="270953"/>
            <a:ext cx="3657600" cy="675582"/>
            <a:chOff x="1658589" y="321753"/>
            <a:chExt cx="3657600" cy="675582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62764A4D-EE0D-422E-8A14-29EA5A013832}"/>
                </a:ext>
              </a:extLst>
            </p:cNvPr>
            <p:cNvSpPr/>
            <p:nvPr/>
          </p:nvSpPr>
          <p:spPr>
            <a:xfrm>
              <a:off x="1658589" y="321753"/>
              <a:ext cx="2799146" cy="53860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zh-CN" altLang="en-US" sz="2900" b="1" dirty="0">
                  <a:solidFill>
                    <a:srgbClr val="40404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Arial" pitchFamily="34" charset="0"/>
                </a:rPr>
                <a:t>佛家文化的发展</a:t>
              </a:r>
            </a:p>
          </p:txBody>
        </p:sp>
        <p:cxnSp>
          <p:nvCxnSpPr>
            <p:cNvPr id="10" name="直接箭头连接符 15">
              <a:extLst>
                <a:ext uri="{FF2B5EF4-FFF2-40B4-BE49-F238E27FC236}">
                  <a16:creationId xmlns:a16="http://schemas.microsoft.com/office/drawing/2014/main" id="{7690BFA1-D793-4957-B43B-A9DDF22707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2889" y="982143"/>
              <a:ext cx="3543300" cy="1519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lgDash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" name="3">
            <a:extLst>
              <a:ext uri="{FF2B5EF4-FFF2-40B4-BE49-F238E27FC236}">
                <a16:creationId xmlns:a16="http://schemas.microsoft.com/office/drawing/2014/main" id="{D255F661-5D92-43B7-83D5-E9884CF18352}"/>
              </a:ext>
            </a:extLst>
          </p:cNvPr>
          <p:cNvSpPr/>
          <p:nvPr/>
        </p:nvSpPr>
        <p:spPr>
          <a:xfrm>
            <a:off x="1055617" y="1848441"/>
            <a:ext cx="4843376" cy="433886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313E7A7-C1D1-BB9C-F749-F8B5DEF5C321}"/>
              </a:ext>
            </a:extLst>
          </p:cNvPr>
          <p:cNvSpPr txBox="1"/>
          <p:nvPr/>
        </p:nvSpPr>
        <p:spPr>
          <a:xfrm>
            <a:off x="1208460" y="1849025"/>
            <a:ext cx="40237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 当其传来之初，人们对它了解甚浅，把它看成与当时人们所熟悉的黄老之学、神仙方术相类似的学说。如袁宏在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后汉纪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中介绍说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:“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佛者，汉言觉，将以觉悟群生也。其教以修善慈心为主，不杀生，专务清净。其精者号为沙门。沙门者，汉言息心，盖息意去欲，而归于无为也。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......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故所贵行善修道，以炼精神而不已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以至无为而得为佛也。”</a:t>
            </a:r>
            <a:endParaRPr lang="en-AU" altLang="en-US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2748126-9AB9-4450-3DA5-A1A26645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328" y="809554"/>
            <a:ext cx="2951258" cy="555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4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429D88-E556-4357-80FE-7BEA3BB3AEBD}"/>
              </a:ext>
            </a:extLst>
          </p:cNvPr>
          <p:cNvGrpSpPr/>
          <p:nvPr/>
        </p:nvGrpSpPr>
        <p:grpSpPr>
          <a:xfrm>
            <a:off x="1658589" y="270953"/>
            <a:ext cx="3657600" cy="675582"/>
            <a:chOff x="1658589" y="321753"/>
            <a:chExt cx="3657600" cy="675582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62764A4D-EE0D-422E-8A14-29EA5A013832}"/>
                </a:ext>
              </a:extLst>
            </p:cNvPr>
            <p:cNvSpPr/>
            <p:nvPr/>
          </p:nvSpPr>
          <p:spPr>
            <a:xfrm>
              <a:off x="1658589" y="321753"/>
              <a:ext cx="2799146" cy="53860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zh-CN" altLang="en-US" sz="2900" b="1" dirty="0">
                  <a:solidFill>
                    <a:srgbClr val="40404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Arial" pitchFamily="34" charset="0"/>
                </a:rPr>
                <a:t>佛家文化的发展</a:t>
              </a:r>
            </a:p>
          </p:txBody>
        </p:sp>
        <p:cxnSp>
          <p:nvCxnSpPr>
            <p:cNvPr id="10" name="直接箭头连接符 15">
              <a:extLst>
                <a:ext uri="{FF2B5EF4-FFF2-40B4-BE49-F238E27FC236}">
                  <a16:creationId xmlns:a16="http://schemas.microsoft.com/office/drawing/2014/main" id="{7690BFA1-D793-4957-B43B-A9DDF22707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2889" y="982143"/>
              <a:ext cx="3543300" cy="1519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lgDash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" name="3">
            <a:extLst>
              <a:ext uri="{FF2B5EF4-FFF2-40B4-BE49-F238E27FC236}">
                <a16:creationId xmlns:a16="http://schemas.microsoft.com/office/drawing/2014/main" id="{D255F661-5D92-43B7-83D5-E9884CF18352}"/>
              </a:ext>
            </a:extLst>
          </p:cNvPr>
          <p:cNvSpPr/>
          <p:nvPr/>
        </p:nvSpPr>
        <p:spPr>
          <a:xfrm>
            <a:off x="1055617" y="1848441"/>
            <a:ext cx="4843376" cy="433886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313E7A7-C1D1-BB9C-F749-F8B5DEF5C321}"/>
              </a:ext>
            </a:extLst>
          </p:cNvPr>
          <p:cNvSpPr txBox="1"/>
          <p:nvPr/>
        </p:nvSpPr>
        <p:spPr>
          <a:xfrm>
            <a:off x="1208460" y="1849025"/>
            <a:ext cx="40237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  汉末、 三国时期，佛经已渐有翻译。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至东晋时期，则开始了大规模佛经传译的工作。其间，姚秦时著名佛经翻译家鸠摩罗什及其弟子所翻译的佛经，以译文传意达旨，译笔优美通畅，而广为传颂，影响至今尤存。它对于佛教在中国的传播和发展，发挥了重要的作用。</a:t>
            </a:r>
          </a:p>
          <a:p>
            <a:pPr>
              <a:lnSpc>
                <a:spcPct val="100000"/>
              </a:lnSpc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   这时，东来传教的高僧日多，本土的出家僧众也激增，其间有不少 的饱学大德，因此，佛教在社会上的影响迅速扩大。</a:t>
            </a:r>
            <a:endParaRPr lang="en-AU" altLang="en-US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295EC7-5A3D-D707-18DF-043BEF9F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201" y="1080618"/>
            <a:ext cx="2803610" cy="392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0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429D88-E556-4357-80FE-7BEA3BB3AEBD}"/>
              </a:ext>
            </a:extLst>
          </p:cNvPr>
          <p:cNvGrpSpPr/>
          <p:nvPr/>
        </p:nvGrpSpPr>
        <p:grpSpPr>
          <a:xfrm>
            <a:off x="1658589" y="270953"/>
            <a:ext cx="3657600" cy="675582"/>
            <a:chOff x="1658589" y="321753"/>
            <a:chExt cx="3657600" cy="675582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62764A4D-EE0D-422E-8A14-29EA5A013832}"/>
                </a:ext>
              </a:extLst>
            </p:cNvPr>
            <p:cNvSpPr/>
            <p:nvPr/>
          </p:nvSpPr>
          <p:spPr>
            <a:xfrm>
              <a:off x="1658589" y="321753"/>
              <a:ext cx="2799146" cy="53860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zh-CN" altLang="en-US" sz="2900" b="1" dirty="0">
                  <a:solidFill>
                    <a:srgbClr val="40404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Arial" pitchFamily="34" charset="0"/>
                </a:rPr>
                <a:t>佛家文化的发展</a:t>
              </a:r>
            </a:p>
          </p:txBody>
        </p:sp>
        <p:cxnSp>
          <p:nvCxnSpPr>
            <p:cNvPr id="10" name="直接箭头连接符 15">
              <a:extLst>
                <a:ext uri="{FF2B5EF4-FFF2-40B4-BE49-F238E27FC236}">
                  <a16:creationId xmlns:a16="http://schemas.microsoft.com/office/drawing/2014/main" id="{7690BFA1-D793-4957-B43B-A9DDF22707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2889" y="982143"/>
              <a:ext cx="3543300" cy="1519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lgDash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" name="3">
            <a:extLst>
              <a:ext uri="{FF2B5EF4-FFF2-40B4-BE49-F238E27FC236}">
                <a16:creationId xmlns:a16="http://schemas.microsoft.com/office/drawing/2014/main" id="{D255F661-5D92-43B7-83D5-E9884CF18352}"/>
              </a:ext>
            </a:extLst>
          </p:cNvPr>
          <p:cNvSpPr/>
          <p:nvPr/>
        </p:nvSpPr>
        <p:spPr>
          <a:xfrm>
            <a:off x="1055617" y="1848441"/>
            <a:ext cx="4843376" cy="433886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313E7A7-C1D1-BB9C-F749-F8B5DEF5C321}"/>
              </a:ext>
            </a:extLst>
          </p:cNvPr>
          <p:cNvSpPr txBox="1"/>
          <p:nvPr/>
        </p:nvSpPr>
        <p:spPr>
          <a:xfrm>
            <a:off x="1208460" y="1849025"/>
            <a:ext cx="40237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AU" altLang="en-US" sz="18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  东晋南北朝</a:t>
            </a:r>
            <a:r>
              <a:rPr lang="en-AU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以来，随着佛教影响的扩大，随着本土人士对佛教教义的深入了解，佛教这一外来文化与本土文化之间的差异和矛盾就暴露出来了。接着，两者之间的冲突，也就不可避免地爆发了。 </a:t>
            </a:r>
            <a:r>
              <a:rPr lang="en-AU" altLang="en-US" sz="1800" dirty="0" err="1">
                <a:latin typeface="楷体" panose="02010609060101010101" pitchFamily="49" charset="-122"/>
                <a:ea typeface="楷体" panose="02010609060101010101" pitchFamily="49" charset="-122"/>
              </a:rPr>
              <a:t>由于当时中国本土文化以儒、道为代表的格局已经形成，所以佛教与本土文化之间的矛盾冲突，也就表现为</a:t>
            </a:r>
            <a:r>
              <a:rPr lang="en-AU" altLang="en-US" sz="1800" b="1" u="none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佛、道</a:t>
            </a:r>
            <a:r>
              <a:rPr lang="en-AU" altLang="en-US" sz="1800" dirty="0" err="1"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en-AU" altLang="en-US" sz="1800" b="1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佛、儒</a:t>
            </a:r>
            <a:r>
              <a:rPr lang="en-AU" altLang="en-US" sz="1800" dirty="0" err="1">
                <a:latin typeface="楷体" panose="02010609060101010101" pitchFamily="49" charset="-122"/>
                <a:ea typeface="楷体" panose="02010609060101010101" pitchFamily="49" charset="-122"/>
              </a:rPr>
              <a:t>之间的矛盾冲突</a:t>
            </a:r>
            <a:r>
              <a:rPr lang="en-AU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4C98CF-FA59-9F13-37E7-AF6CE1C84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309" y="1597204"/>
            <a:ext cx="4118867" cy="274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4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55AB701-8349-42D6-8B3E-18C8D2C24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C46577B-D9E7-4D57-8E05-E04F403A3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67555" y="1198996"/>
            <a:ext cx="3197816" cy="302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1">
            <a:extLst>
              <a:ext uri="{FF2B5EF4-FFF2-40B4-BE49-F238E27FC236}">
                <a16:creationId xmlns:a16="http://schemas.microsoft.com/office/drawing/2014/main" id="{FCC9E4D0-4E3F-4D70-9BCC-1F91D7EE1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0497" y="2254111"/>
            <a:ext cx="172354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60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迷你简剪纸"/>
              </a:rPr>
              <a:t>冲突</a:t>
            </a:r>
            <a:endParaRPr lang="zh-CN" altLang="en-US" sz="6000" b="1" dirty="0">
              <a:solidFill>
                <a:srgbClr val="40404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迷你简剪纸"/>
            </a:endParaRPr>
          </a:p>
        </p:txBody>
      </p:sp>
    </p:spTree>
    <p:extLst>
      <p:ext uri="{BB962C8B-B14F-4D97-AF65-F5344CB8AC3E}">
        <p14:creationId xmlns:p14="http://schemas.microsoft.com/office/powerpoint/2010/main" val="282912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7C9E72-F61E-DE1C-9C89-EA513652E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40"/>
            <a:ext cx="12190413" cy="685710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429D88-E556-4357-80FE-7BEA3BB3AEBD}"/>
              </a:ext>
            </a:extLst>
          </p:cNvPr>
          <p:cNvGrpSpPr/>
          <p:nvPr/>
        </p:nvGrpSpPr>
        <p:grpSpPr>
          <a:xfrm>
            <a:off x="1658589" y="270953"/>
            <a:ext cx="3657600" cy="675582"/>
            <a:chOff x="1658589" y="321753"/>
            <a:chExt cx="3657600" cy="675582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62764A4D-EE0D-422E-8A14-29EA5A013832}"/>
                </a:ext>
              </a:extLst>
            </p:cNvPr>
            <p:cNvSpPr/>
            <p:nvPr/>
          </p:nvSpPr>
          <p:spPr>
            <a:xfrm>
              <a:off x="1658589" y="321753"/>
              <a:ext cx="3159821" cy="53860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zh-CN" altLang="en-US" sz="2900" b="1" dirty="0">
                  <a:solidFill>
                    <a:srgbClr val="40404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Arial" pitchFamily="34" charset="0"/>
                </a:rPr>
                <a:t>佛教与道教的冲突</a:t>
              </a:r>
            </a:p>
          </p:txBody>
        </p:sp>
        <p:cxnSp>
          <p:nvCxnSpPr>
            <p:cNvPr id="10" name="直接箭头连接符 15">
              <a:extLst>
                <a:ext uri="{FF2B5EF4-FFF2-40B4-BE49-F238E27FC236}">
                  <a16:creationId xmlns:a16="http://schemas.microsoft.com/office/drawing/2014/main" id="{7690BFA1-D793-4957-B43B-A9DDF22707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2889" y="982143"/>
              <a:ext cx="3543300" cy="1519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lgDash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1066D7-7E54-4F9E-87D0-4983732F14D1}"/>
              </a:ext>
            </a:extLst>
          </p:cNvPr>
          <p:cNvGrpSpPr/>
          <p:nvPr/>
        </p:nvGrpSpPr>
        <p:grpSpPr>
          <a:xfrm>
            <a:off x="1650935" y="1898496"/>
            <a:ext cx="8803838" cy="5001783"/>
            <a:chOff x="460526" y="915566"/>
            <a:chExt cx="8071914" cy="4585950"/>
          </a:xfrm>
        </p:grpSpPr>
        <p:sp>
          <p:nvSpPr>
            <p:cNvPr id="7" name="饼形 9">
              <a:extLst>
                <a:ext uri="{FF2B5EF4-FFF2-40B4-BE49-F238E27FC236}">
                  <a16:creationId xmlns:a16="http://schemas.microsoft.com/office/drawing/2014/main" id="{33ABDAAE-3857-414F-A104-FB3897ADA4BF}"/>
                </a:ext>
              </a:extLst>
            </p:cNvPr>
            <p:cNvSpPr/>
            <p:nvPr/>
          </p:nvSpPr>
          <p:spPr>
            <a:xfrm>
              <a:off x="3901801" y="2114999"/>
              <a:ext cx="1872208" cy="1872208"/>
            </a:xfrm>
            <a:prstGeom prst="pie">
              <a:avLst>
                <a:gd name="adj1" fmla="val 0"/>
                <a:gd name="adj2" fmla="val 5433853"/>
              </a:avLst>
            </a:prstGeom>
            <a:solidFill>
              <a:srgbClr val="404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饼形 10">
              <a:extLst>
                <a:ext uri="{FF2B5EF4-FFF2-40B4-BE49-F238E27FC236}">
                  <a16:creationId xmlns:a16="http://schemas.microsoft.com/office/drawing/2014/main" id="{698DEF3F-D141-4127-919D-BF93CF11FF86}"/>
                </a:ext>
              </a:extLst>
            </p:cNvPr>
            <p:cNvSpPr/>
            <p:nvPr/>
          </p:nvSpPr>
          <p:spPr>
            <a:xfrm flipH="1">
              <a:off x="3201274" y="1533788"/>
              <a:ext cx="3029484" cy="3029484"/>
            </a:xfrm>
            <a:prstGeom prst="pie">
              <a:avLst>
                <a:gd name="adj1" fmla="val 0"/>
                <a:gd name="adj2" fmla="val 5433853"/>
              </a:avLst>
            </a:prstGeom>
            <a:solidFill>
              <a:srgbClr val="C00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饼形 11">
              <a:extLst>
                <a:ext uri="{FF2B5EF4-FFF2-40B4-BE49-F238E27FC236}">
                  <a16:creationId xmlns:a16="http://schemas.microsoft.com/office/drawing/2014/main" id="{E6E372CF-7BFC-4FA6-8072-05374B078DDB}"/>
                </a:ext>
              </a:extLst>
            </p:cNvPr>
            <p:cNvSpPr/>
            <p:nvPr/>
          </p:nvSpPr>
          <p:spPr>
            <a:xfrm flipV="1">
              <a:off x="3613157" y="1709922"/>
              <a:ext cx="2448882" cy="2448882"/>
            </a:xfrm>
            <a:prstGeom prst="pie">
              <a:avLst>
                <a:gd name="adj1" fmla="val 0"/>
                <a:gd name="adj2" fmla="val 5433853"/>
              </a:avLst>
            </a:prstGeom>
            <a:solidFill>
              <a:srgbClr val="C00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饼形 12">
              <a:extLst>
                <a:ext uri="{FF2B5EF4-FFF2-40B4-BE49-F238E27FC236}">
                  <a16:creationId xmlns:a16="http://schemas.microsoft.com/office/drawing/2014/main" id="{DBF106B4-0CE5-4947-BF7B-D9836845E5A8}"/>
                </a:ext>
              </a:extLst>
            </p:cNvPr>
            <p:cNvSpPr/>
            <p:nvPr/>
          </p:nvSpPr>
          <p:spPr>
            <a:xfrm flipH="1" flipV="1">
              <a:off x="2699792" y="915566"/>
              <a:ext cx="4032448" cy="4032448"/>
            </a:xfrm>
            <a:prstGeom prst="pie">
              <a:avLst>
                <a:gd name="adj1" fmla="val 0"/>
                <a:gd name="adj2" fmla="val 5433853"/>
              </a:avLst>
            </a:prstGeom>
            <a:solidFill>
              <a:srgbClr val="404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09791C8-A7EA-4D8E-A4BB-97C972167F8A}"/>
                </a:ext>
              </a:extLst>
            </p:cNvPr>
            <p:cNvSpPr/>
            <p:nvPr/>
          </p:nvSpPr>
          <p:spPr>
            <a:xfrm>
              <a:off x="467544" y="915566"/>
              <a:ext cx="1944216" cy="432048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9E3422C-71B3-4135-B9C5-45B96CAA2079}"/>
                </a:ext>
              </a:extLst>
            </p:cNvPr>
            <p:cNvSpPr/>
            <p:nvPr/>
          </p:nvSpPr>
          <p:spPr>
            <a:xfrm>
              <a:off x="6372200" y="915566"/>
              <a:ext cx="1944216" cy="43204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83E7227-FC23-4D7A-8A6A-7CD2DCC7386B}"/>
                </a:ext>
              </a:extLst>
            </p:cNvPr>
            <p:cNvSpPr/>
            <p:nvPr/>
          </p:nvSpPr>
          <p:spPr>
            <a:xfrm>
              <a:off x="467544" y="3075806"/>
              <a:ext cx="1944216" cy="43204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D793BD7-EBF3-4D00-A85C-01C3015D5867}"/>
                </a:ext>
              </a:extLst>
            </p:cNvPr>
            <p:cNvSpPr/>
            <p:nvPr/>
          </p:nvSpPr>
          <p:spPr>
            <a:xfrm>
              <a:off x="6372200" y="3075806"/>
              <a:ext cx="1944216" cy="432048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555A5F5-2B36-4821-A6D8-9A06E983E469}"/>
                </a:ext>
              </a:extLst>
            </p:cNvPr>
            <p:cNvSpPr/>
            <p:nvPr/>
          </p:nvSpPr>
          <p:spPr>
            <a:xfrm>
              <a:off x="594605" y="967456"/>
              <a:ext cx="1690094" cy="300976"/>
            </a:xfrm>
            <a:prstGeom prst="rect">
              <a:avLst/>
            </a:prstGeom>
          </p:spPr>
          <p:txBody>
            <a:bodyPr wrap="square" lIns="121893" tIns="60946" rIns="121893" bIns="60946">
              <a:spAutoFit/>
            </a:bodyPr>
            <a:lstStyle/>
            <a:p>
              <a:pPr algn="just" defTabSz="121890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佛教教义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38B5526-1ECC-48B0-A8D0-9470EB598CDD}"/>
                </a:ext>
              </a:extLst>
            </p:cNvPr>
            <p:cNvSpPr/>
            <p:nvPr/>
          </p:nvSpPr>
          <p:spPr>
            <a:xfrm>
              <a:off x="566631" y="3127696"/>
              <a:ext cx="1690094" cy="300976"/>
            </a:xfrm>
            <a:prstGeom prst="rect">
              <a:avLst/>
            </a:prstGeom>
          </p:spPr>
          <p:txBody>
            <a:bodyPr wrap="square" lIns="121893" tIns="60946" rIns="121893" bIns="60946">
              <a:spAutoFit/>
            </a:bodyPr>
            <a:lstStyle/>
            <a:p>
              <a:pPr algn="just" defTabSz="121890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4BF0FEF-9C47-4E62-8F09-F2A594D6041A}"/>
                </a:ext>
              </a:extLst>
            </p:cNvPr>
            <p:cNvSpPr/>
            <p:nvPr/>
          </p:nvSpPr>
          <p:spPr>
            <a:xfrm>
              <a:off x="6499261" y="972074"/>
              <a:ext cx="1690094" cy="300976"/>
            </a:xfrm>
            <a:prstGeom prst="rect">
              <a:avLst/>
            </a:prstGeom>
          </p:spPr>
          <p:txBody>
            <a:bodyPr wrap="square" lIns="121893" tIns="60946" rIns="121893" bIns="60946">
              <a:spAutoFit/>
            </a:bodyPr>
            <a:lstStyle/>
            <a:p>
              <a:pPr algn="just" defTabSz="121890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F333383-8917-4401-BCAB-D00B672EF5D3}"/>
                </a:ext>
              </a:extLst>
            </p:cNvPr>
            <p:cNvSpPr/>
            <p:nvPr/>
          </p:nvSpPr>
          <p:spPr>
            <a:xfrm>
              <a:off x="6499261" y="3127695"/>
              <a:ext cx="1690094" cy="300976"/>
            </a:xfrm>
            <a:prstGeom prst="rect">
              <a:avLst/>
            </a:prstGeom>
          </p:spPr>
          <p:txBody>
            <a:bodyPr wrap="square" lIns="121893" tIns="60946" rIns="121893" bIns="60946">
              <a:spAutoFit/>
            </a:bodyPr>
            <a:lstStyle/>
            <a:p>
              <a:pPr algn="just" defTabSz="121890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道教教义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38F7D46-1F2B-429F-9A17-78C98ABAA49B}"/>
                </a:ext>
              </a:extLst>
            </p:cNvPr>
            <p:cNvSpPr/>
            <p:nvPr/>
          </p:nvSpPr>
          <p:spPr>
            <a:xfrm flipH="1">
              <a:off x="467544" y="1486482"/>
              <a:ext cx="2160240" cy="815207"/>
            </a:xfrm>
            <a:prstGeom prst="rect">
              <a:avLst/>
            </a:prstGeom>
            <a:effectLst/>
          </p:spPr>
          <p:txBody>
            <a:bodyPr wrap="square" lIns="121893" tIns="60946" rIns="121893" bIns="60946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诸行无常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涅槃寂灭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8F91D72-13B2-4652-BC4E-150C636FE580}"/>
                </a:ext>
              </a:extLst>
            </p:cNvPr>
            <p:cNvSpPr/>
            <p:nvPr/>
          </p:nvSpPr>
          <p:spPr>
            <a:xfrm flipH="1">
              <a:off x="460526" y="3543444"/>
              <a:ext cx="2991523" cy="1958072"/>
            </a:xfrm>
            <a:prstGeom prst="rect">
              <a:avLst/>
            </a:prstGeom>
            <a:effectLst/>
          </p:spPr>
          <p:txBody>
            <a:bodyPr wrap="square" lIns="121893" tIns="60946" rIns="121893" bIns="60946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佛、道冲突更多发生在争夺社会地位上。从南北朝至五代，先后发生过四次较大规模的灭佛运动，佛教中人称之为“三武一宗法难”。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75F8991-54F6-4EC2-9310-9A360555CB16}"/>
                </a:ext>
              </a:extLst>
            </p:cNvPr>
            <p:cNvSpPr/>
            <p:nvPr/>
          </p:nvSpPr>
          <p:spPr>
            <a:xfrm flipH="1">
              <a:off x="6372200" y="1486482"/>
              <a:ext cx="2160240" cy="1128730"/>
            </a:xfrm>
            <a:prstGeom prst="rect">
              <a:avLst/>
            </a:prstGeom>
            <a:effectLst/>
          </p:spPr>
          <p:txBody>
            <a:bodyPr wrap="square" lIns="121893" tIns="60946" rIns="121893" bIns="60946">
              <a:spAutoFit/>
            </a:bodyPr>
            <a:lstStyle/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在两教争正统的斗争中，双方都编造了不少荒诞的谎言来互相攻击， 抬高自己。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B104D7E-F874-47CB-B717-61E569A0B058}"/>
                </a:ext>
              </a:extLst>
            </p:cNvPr>
            <p:cNvSpPr/>
            <p:nvPr/>
          </p:nvSpPr>
          <p:spPr>
            <a:xfrm flipH="1">
              <a:off x="6372200" y="3707274"/>
              <a:ext cx="2160240" cy="815207"/>
            </a:xfrm>
            <a:prstGeom prst="rect">
              <a:avLst/>
            </a:prstGeom>
            <a:effectLst/>
          </p:spPr>
          <p:txBody>
            <a:bodyPr wrap="square" lIns="121893" tIns="60946" rIns="121893" bIns="60946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长生久视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肉体成仙</a:t>
              </a:r>
            </a:p>
          </p:txBody>
        </p:sp>
        <p:sp>
          <p:nvSpPr>
            <p:cNvPr id="25" name="TextBox 26">
              <a:extLst>
                <a:ext uri="{FF2B5EF4-FFF2-40B4-BE49-F238E27FC236}">
                  <a16:creationId xmlns:a16="http://schemas.microsoft.com/office/drawing/2014/main" id="{D2053393-6E9E-42AF-80FB-08B920B4CF7B}"/>
                </a:ext>
              </a:extLst>
            </p:cNvPr>
            <p:cNvSpPr txBox="1"/>
            <p:nvPr/>
          </p:nvSpPr>
          <p:spPr>
            <a:xfrm>
              <a:off x="4907339" y="3219901"/>
              <a:ext cx="576430" cy="310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10%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2BA22E16-DE10-4727-99B2-0E0731D617CF}"/>
                </a:ext>
              </a:extLst>
            </p:cNvPr>
            <p:cNvSpPr txBox="1"/>
            <p:nvPr/>
          </p:nvSpPr>
          <p:spPr>
            <a:xfrm>
              <a:off x="4907339" y="2243066"/>
              <a:ext cx="576430" cy="310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12%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28">
              <a:extLst>
                <a:ext uri="{FF2B5EF4-FFF2-40B4-BE49-F238E27FC236}">
                  <a16:creationId xmlns:a16="http://schemas.microsoft.com/office/drawing/2014/main" id="{5ED94CA9-7775-460C-B14D-F15A26B181E4}"/>
                </a:ext>
              </a:extLst>
            </p:cNvPr>
            <p:cNvSpPr txBox="1"/>
            <p:nvPr/>
          </p:nvSpPr>
          <p:spPr>
            <a:xfrm>
              <a:off x="3459067" y="2074871"/>
              <a:ext cx="983546" cy="536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45%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29">
              <a:extLst>
                <a:ext uri="{FF2B5EF4-FFF2-40B4-BE49-F238E27FC236}">
                  <a16:creationId xmlns:a16="http://schemas.microsoft.com/office/drawing/2014/main" id="{8630A36E-16E4-47B0-A761-05B6EE12BB4D}"/>
                </a:ext>
              </a:extLst>
            </p:cNvPr>
            <p:cNvSpPr txBox="1"/>
            <p:nvPr/>
          </p:nvSpPr>
          <p:spPr>
            <a:xfrm>
              <a:off x="3753486" y="3226639"/>
              <a:ext cx="576430" cy="310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36%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873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76BD44-286C-E886-63EC-7BBCD2032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40"/>
            <a:ext cx="12190413" cy="685710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429D88-E556-4357-80FE-7BEA3BB3AEBD}"/>
              </a:ext>
            </a:extLst>
          </p:cNvPr>
          <p:cNvGrpSpPr/>
          <p:nvPr/>
        </p:nvGrpSpPr>
        <p:grpSpPr>
          <a:xfrm>
            <a:off x="1658589" y="270953"/>
            <a:ext cx="3657600" cy="675582"/>
            <a:chOff x="1658589" y="321753"/>
            <a:chExt cx="3657600" cy="675582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62764A4D-EE0D-422E-8A14-29EA5A013832}"/>
                </a:ext>
              </a:extLst>
            </p:cNvPr>
            <p:cNvSpPr/>
            <p:nvPr/>
          </p:nvSpPr>
          <p:spPr>
            <a:xfrm>
              <a:off x="1658589" y="321753"/>
              <a:ext cx="3174249" cy="53860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zh-CN" altLang="en-US" sz="2900" b="1" dirty="0">
                  <a:solidFill>
                    <a:srgbClr val="40404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Arial" pitchFamily="34" charset="0"/>
                </a:rPr>
                <a:t>佛教与儒教的冲突</a:t>
              </a:r>
            </a:p>
          </p:txBody>
        </p:sp>
        <p:cxnSp>
          <p:nvCxnSpPr>
            <p:cNvPr id="10" name="直接箭头连接符 15">
              <a:extLst>
                <a:ext uri="{FF2B5EF4-FFF2-40B4-BE49-F238E27FC236}">
                  <a16:creationId xmlns:a16="http://schemas.microsoft.com/office/drawing/2014/main" id="{7690BFA1-D793-4957-B43B-A9DDF22707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2889" y="982143"/>
              <a:ext cx="3543300" cy="1519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lgDash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1066D7-7E54-4F9E-87D0-4983732F14D1}"/>
              </a:ext>
            </a:extLst>
          </p:cNvPr>
          <p:cNvGrpSpPr/>
          <p:nvPr/>
        </p:nvGrpSpPr>
        <p:grpSpPr>
          <a:xfrm>
            <a:off x="1650935" y="1898496"/>
            <a:ext cx="8803838" cy="4398092"/>
            <a:chOff x="460526" y="915566"/>
            <a:chExt cx="8071914" cy="4032448"/>
          </a:xfrm>
        </p:grpSpPr>
        <p:sp>
          <p:nvSpPr>
            <p:cNvPr id="7" name="饼形 9">
              <a:extLst>
                <a:ext uri="{FF2B5EF4-FFF2-40B4-BE49-F238E27FC236}">
                  <a16:creationId xmlns:a16="http://schemas.microsoft.com/office/drawing/2014/main" id="{33ABDAAE-3857-414F-A104-FB3897ADA4BF}"/>
                </a:ext>
              </a:extLst>
            </p:cNvPr>
            <p:cNvSpPr/>
            <p:nvPr/>
          </p:nvSpPr>
          <p:spPr>
            <a:xfrm>
              <a:off x="3901801" y="2114999"/>
              <a:ext cx="1872208" cy="1872208"/>
            </a:xfrm>
            <a:prstGeom prst="pie">
              <a:avLst>
                <a:gd name="adj1" fmla="val 0"/>
                <a:gd name="adj2" fmla="val 5433853"/>
              </a:avLst>
            </a:prstGeom>
            <a:solidFill>
              <a:srgbClr val="404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饼形 10">
              <a:extLst>
                <a:ext uri="{FF2B5EF4-FFF2-40B4-BE49-F238E27FC236}">
                  <a16:creationId xmlns:a16="http://schemas.microsoft.com/office/drawing/2014/main" id="{698DEF3F-D141-4127-919D-BF93CF11FF86}"/>
                </a:ext>
              </a:extLst>
            </p:cNvPr>
            <p:cNvSpPr/>
            <p:nvPr/>
          </p:nvSpPr>
          <p:spPr>
            <a:xfrm flipH="1">
              <a:off x="3201274" y="1533788"/>
              <a:ext cx="3029484" cy="3029484"/>
            </a:xfrm>
            <a:prstGeom prst="pie">
              <a:avLst>
                <a:gd name="adj1" fmla="val 0"/>
                <a:gd name="adj2" fmla="val 5433853"/>
              </a:avLst>
            </a:prstGeom>
            <a:solidFill>
              <a:srgbClr val="C00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饼形 11">
              <a:extLst>
                <a:ext uri="{FF2B5EF4-FFF2-40B4-BE49-F238E27FC236}">
                  <a16:creationId xmlns:a16="http://schemas.microsoft.com/office/drawing/2014/main" id="{E6E372CF-7BFC-4FA6-8072-05374B078DDB}"/>
                </a:ext>
              </a:extLst>
            </p:cNvPr>
            <p:cNvSpPr/>
            <p:nvPr/>
          </p:nvSpPr>
          <p:spPr>
            <a:xfrm flipV="1">
              <a:off x="3613157" y="1709922"/>
              <a:ext cx="2448882" cy="2448882"/>
            </a:xfrm>
            <a:prstGeom prst="pie">
              <a:avLst>
                <a:gd name="adj1" fmla="val 0"/>
                <a:gd name="adj2" fmla="val 5433853"/>
              </a:avLst>
            </a:prstGeom>
            <a:solidFill>
              <a:srgbClr val="C00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饼形 12">
              <a:extLst>
                <a:ext uri="{FF2B5EF4-FFF2-40B4-BE49-F238E27FC236}">
                  <a16:creationId xmlns:a16="http://schemas.microsoft.com/office/drawing/2014/main" id="{DBF106B4-0CE5-4947-BF7B-D9836845E5A8}"/>
                </a:ext>
              </a:extLst>
            </p:cNvPr>
            <p:cNvSpPr/>
            <p:nvPr/>
          </p:nvSpPr>
          <p:spPr>
            <a:xfrm flipH="1" flipV="1">
              <a:off x="2699792" y="915566"/>
              <a:ext cx="4032448" cy="4032448"/>
            </a:xfrm>
            <a:prstGeom prst="pie">
              <a:avLst>
                <a:gd name="adj1" fmla="val 0"/>
                <a:gd name="adj2" fmla="val 5433853"/>
              </a:avLst>
            </a:prstGeom>
            <a:solidFill>
              <a:srgbClr val="404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09791C8-A7EA-4D8E-A4BB-97C972167F8A}"/>
                </a:ext>
              </a:extLst>
            </p:cNvPr>
            <p:cNvSpPr/>
            <p:nvPr/>
          </p:nvSpPr>
          <p:spPr>
            <a:xfrm>
              <a:off x="467544" y="915566"/>
              <a:ext cx="1944216" cy="432048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9E3422C-71B3-4135-B9C5-45B96CAA2079}"/>
                </a:ext>
              </a:extLst>
            </p:cNvPr>
            <p:cNvSpPr/>
            <p:nvPr/>
          </p:nvSpPr>
          <p:spPr>
            <a:xfrm>
              <a:off x="6372200" y="915566"/>
              <a:ext cx="1944216" cy="43204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83E7227-FC23-4D7A-8A6A-7CD2DCC7386B}"/>
                </a:ext>
              </a:extLst>
            </p:cNvPr>
            <p:cNvSpPr/>
            <p:nvPr/>
          </p:nvSpPr>
          <p:spPr>
            <a:xfrm>
              <a:off x="467544" y="3075806"/>
              <a:ext cx="1944216" cy="43204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D793BD7-EBF3-4D00-A85C-01C3015D5867}"/>
                </a:ext>
              </a:extLst>
            </p:cNvPr>
            <p:cNvSpPr/>
            <p:nvPr/>
          </p:nvSpPr>
          <p:spPr>
            <a:xfrm>
              <a:off x="6372200" y="3075806"/>
              <a:ext cx="1944216" cy="432048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555A5F5-2B36-4821-A6D8-9A06E983E469}"/>
                </a:ext>
              </a:extLst>
            </p:cNvPr>
            <p:cNvSpPr/>
            <p:nvPr/>
          </p:nvSpPr>
          <p:spPr>
            <a:xfrm>
              <a:off x="594605" y="967456"/>
              <a:ext cx="1690094" cy="300976"/>
            </a:xfrm>
            <a:prstGeom prst="rect">
              <a:avLst/>
            </a:prstGeom>
          </p:spPr>
          <p:txBody>
            <a:bodyPr wrap="square" lIns="121893" tIns="60946" rIns="121893" bIns="60946">
              <a:spAutoFit/>
            </a:bodyPr>
            <a:lstStyle/>
            <a:p>
              <a:pPr algn="just" defTabSz="121890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佛教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38B5526-1ECC-48B0-A8D0-9470EB598CDD}"/>
                </a:ext>
              </a:extLst>
            </p:cNvPr>
            <p:cNvSpPr/>
            <p:nvPr/>
          </p:nvSpPr>
          <p:spPr>
            <a:xfrm>
              <a:off x="566631" y="3127696"/>
              <a:ext cx="1690094" cy="300976"/>
            </a:xfrm>
            <a:prstGeom prst="rect">
              <a:avLst/>
            </a:prstGeom>
          </p:spPr>
          <p:txBody>
            <a:bodyPr wrap="square" lIns="121893" tIns="60946" rIns="121893" bIns="60946">
              <a:spAutoFit/>
            </a:bodyPr>
            <a:lstStyle/>
            <a:p>
              <a:pPr algn="just" defTabSz="121890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4BF0FEF-9C47-4E62-8F09-F2A594D6041A}"/>
                </a:ext>
              </a:extLst>
            </p:cNvPr>
            <p:cNvSpPr/>
            <p:nvPr/>
          </p:nvSpPr>
          <p:spPr>
            <a:xfrm>
              <a:off x="6499261" y="972074"/>
              <a:ext cx="1690094" cy="300976"/>
            </a:xfrm>
            <a:prstGeom prst="rect">
              <a:avLst/>
            </a:prstGeom>
          </p:spPr>
          <p:txBody>
            <a:bodyPr wrap="square" lIns="121893" tIns="60946" rIns="121893" bIns="60946">
              <a:spAutoFit/>
            </a:bodyPr>
            <a:lstStyle/>
            <a:p>
              <a:pPr algn="just" defTabSz="121890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F333383-8917-4401-BCAB-D00B672EF5D3}"/>
                </a:ext>
              </a:extLst>
            </p:cNvPr>
            <p:cNvSpPr/>
            <p:nvPr/>
          </p:nvSpPr>
          <p:spPr>
            <a:xfrm>
              <a:off x="6499261" y="3127695"/>
              <a:ext cx="1690094" cy="300976"/>
            </a:xfrm>
            <a:prstGeom prst="rect">
              <a:avLst/>
            </a:prstGeom>
          </p:spPr>
          <p:txBody>
            <a:bodyPr wrap="square" lIns="121893" tIns="60946" rIns="121893" bIns="60946">
              <a:spAutoFit/>
            </a:bodyPr>
            <a:lstStyle/>
            <a:p>
              <a:pPr algn="just" defTabSz="121890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儒家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38F7D46-1F2B-429F-9A17-78C98ABAA49B}"/>
                </a:ext>
              </a:extLst>
            </p:cNvPr>
            <p:cNvSpPr/>
            <p:nvPr/>
          </p:nvSpPr>
          <p:spPr>
            <a:xfrm flipH="1">
              <a:off x="467544" y="1486482"/>
              <a:ext cx="2160240" cy="1958072"/>
            </a:xfrm>
            <a:prstGeom prst="rect">
              <a:avLst/>
            </a:prstGeom>
            <a:effectLst/>
          </p:spPr>
          <p:txBody>
            <a:bodyPr wrap="square" lIns="121893" tIns="60946" rIns="121893" bIns="60946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出世主义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出家制度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通过修炼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形灭神不灭</a:t>
              </a:r>
            </a:p>
            <a:p>
              <a:pPr>
                <a:lnSpc>
                  <a:spcPct val="150000"/>
                </a:lnSpc>
              </a:pP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8F91D72-13B2-4652-BC4E-150C636FE580}"/>
                </a:ext>
              </a:extLst>
            </p:cNvPr>
            <p:cNvSpPr/>
            <p:nvPr/>
          </p:nvSpPr>
          <p:spPr>
            <a:xfrm flipH="1">
              <a:off x="460526" y="3543444"/>
              <a:ext cx="2991523" cy="815207"/>
            </a:xfrm>
            <a:prstGeom prst="rect">
              <a:avLst/>
            </a:prstGeom>
            <a:effectLst/>
          </p:spPr>
          <p:txBody>
            <a:bodyPr wrap="square" lIns="121893" tIns="60946" rIns="121893" bIns="60946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自己种下的因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自己承担其果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75F8991-54F6-4EC2-9310-9A360555CB16}"/>
                </a:ext>
              </a:extLst>
            </p:cNvPr>
            <p:cNvSpPr/>
            <p:nvPr/>
          </p:nvSpPr>
          <p:spPr>
            <a:xfrm flipH="1">
              <a:off x="6372200" y="1486482"/>
              <a:ext cx="2160240" cy="1128730"/>
            </a:xfrm>
            <a:prstGeom prst="rect">
              <a:avLst/>
            </a:prstGeom>
            <a:effectLst/>
          </p:spPr>
          <p:txBody>
            <a:bodyPr wrap="square" lIns="121893" tIns="60946" rIns="121893" bIns="60946">
              <a:spAutoFit/>
            </a:bodyPr>
            <a:lstStyle/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忠道</a:t>
              </a:r>
            </a:p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孝道</a:t>
              </a:r>
              <a:endPara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形灭神灭</a:t>
              </a:r>
            </a:p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B104D7E-F874-47CB-B717-61E569A0B058}"/>
                </a:ext>
              </a:extLst>
            </p:cNvPr>
            <p:cNvSpPr/>
            <p:nvPr/>
          </p:nvSpPr>
          <p:spPr>
            <a:xfrm flipH="1">
              <a:off x="6372200" y="3707274"/>
              <a:ext cx="2160240" cy="434252"/>
            </a:xfrm>
            <a:prstGeom prst="rect">
              <a:avLst/>
            </a:prstGeom>
            <a:effectLst/>
          </p:spPr>
          <p:txBody>
            <a:bodyPr wrap="square" lIns="121893" tIns="60946" rIns="121893" bIns="60946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子女承担后果</a:t>
              </a:r>
            </a:p>
          </p:txBody>
        </p:sp>
        <p:sp>
          <p:nvSpPr>
            <p:cNvPr id="25" name="TextBox 26">
              <a:extLst>
                <a:ext uri="{FF2B5EF4-FFF2-40B4-BE49-F238E27FC236}">
                  <a16:creationId xmlns:a16="http://schemas.microsoft.com/office/drawing/2014/main" id="{D2053393-6E9E-42AF-80FB-08B920B4CF7B}"/>
                </a:ext>
              </a:extLst>
            </p:cNvPr>
            <p:cNvSpPr txBox="1"/>
            <p:nvPr/>
          </p:nvSpPr>
          <p:spPr>
            <a:xfrm>
              <a:off x="4907339" y="3219901"/>
              <a:ext cx="576430" cy="310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10%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2BA22E16-DE10-4727-99B2-0E0731D617CF}"/>
                </a:ext>
              </a:extLst>
            </p:cNvPr>
            <p:cNvSpPr txBox="1"/>
            <p:nvPr/>
          </p:nvSpPr>
          <p:spPr>
            <a:xfrm>
              <a:off x="4907339" y="2243066"/>
              <a:ext cx="576430" cy="310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12%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28">
              <a:extLst>
                <a:ext uri="{FF2B5EF4-FFF2-40B4-BE49-F238E27FC236}">
                  <a16:creationId xmlns:a16="http://schemas.microsoft.com/office/drawing/2014/main" id="{5ED94CA9-7775-460C-B14D-F15A26B181E4}"/>
                </a:ext>
              </a:extLst>
            </p:cNvPr>
            <p:cNvSpPr txBox="1"/>
            <p:nvPr/>
          </p:nvSpPr>
          <p:spPr>
            <a:xfrm>
              <a:off x="3459067" y="2074871"/>
              <a:ext cx="983546" cy="536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45%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29">
              <a:extLst>
                <a:ext uri="{FF2B5EF4-FFF2-40B4-BE49-F238E27FC236}">
                  <a16:creationId xmlns:a16="http://schemas.microsoft.com/office/drawing/2014/main" id="{8630A36E-16E4-47B0-A761-05B6EE12BB4D}"/>
                </a:ext>
              </a:extLst>
            </p:cNvPr>
            <p:cNvSpPr txBox="1"/>
            <p:nvPr/>
          </p:nvSpPr>
          <p:spPr>
            <a:xfrm>
              <a:off x="3753486" y="3226639"/>
              <a:ext cx="576430" cy="310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36%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209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55AB701-8349-42D6-8B3E-18C8D2C24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C46577B-D9E7-4D57-8E05-E04F403A3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67555" y="1198996"/>
            <a:ext cx="3197816" cy="302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1">
            <a:extLst>
              <a:ext uri="{FF2B5EF4-FFF2-40B4-BE49-F238E27FC236}">
                <a16:creationId xmlns:a16="http://schemas.microsoft.com/office/drawing/2014/main" id="{FCC9E4D0-4E3F-4D70-9BCC-1F91D7EE1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0497" y="2254111"/>
            <a:ext cx="172354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60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迷你简剪纸"/>
              </a:rPr>
              <a:t>融合</a:t>
            </a:r>
            <a:endParaRPr lang="zh-CN" altLang="en-US" sz="6000" b="1" dirty="0">
              <a:solidFill>
                <a:srgbClr val="40404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迷你简剪纸"/>
            </a:endParaRPr>
          </a:p>
        </p:txBody>
      </p:sp>
    </p:spTree>
    <p:extLst>
      <p:ext uri="{BB962C8B-B14F-4D97-AF65-F5344CB8AC3E}">
        <p14:creationId xmlns:p14="http://schemas.microsoft.com/office/powerpoint/2010/main" val="18671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7CA28B-042D-E8C4-8A5F-A431E17A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40"/>
            <a:ext cx="12190413" cy="685710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429D88-E556-4357-80FE-7BEA3BB3AEBD}"/>
              </a:ext>
            </a:extLst>
          </p:cNvPr>
          <p:cNvGrpSpPr/>
          <p:nvPr/>
        </p:nvGrpSpPr>
        <p:grpSpPr>
          <a:xfrm>
            <a:off x="1658589" y="270953"/>
            <a:ext cx="3657600" cy="675582"/>
            <a:chOff x="1658589" y="321753"/>
            <a:chExt cx="3657600" cy="675582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62764A4D-EE0D-422E-8A14-29EA5A013832}"/>
                </a:ext>
              </a:extLst>
            </p:cNvPr>
            <p:cNvSpPr/>
            <p:nvPr/>
          </p:nvSpPr>
          <p:spPr>
            <a:xfrm>
              <a:off x="1658589" y="321753"/>
              <a:ext cx="1672234" cy="53860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zh-CN" altLang="en-US" sz="2900" b="1" dirty="0">
                  <a:solidFill>
                    <a:srgbClr val="40404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Arial" pitchFamily="34" charset="0"/>
                </a:rPr>
                <a:t>三教合一</a:t>
              </a:r>
            </a:p>
          </p:txBody>
        </p:sp>
        <p:cxnSp>
          <p:nvCxnSpPr>
            <p:cNvPr id="10" name="直接箭头连接符 15">
              <a:extLst>
                <a:ext uri="{FF2B5EF4-FFF2-40B4-BE49-F238E27FC236}">
                  <a16:creationId xmlns:a16="http://schemas.microsoft.com/office/drawing/2014/main" id="{7690BFA1-D793-4957-B43B-A9DDF22707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2889" y="982143"/>
              <a:ext cx="3543300" cy="1519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lgDash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92FA3F8-3D2E-4225-B8B0-7EE562338533}"/>
              </a:ext>
            </a:extLst>
          </p:cNvPr>
          <p:cNvGrpSpPr/>
          <p:nvPr/>
        </p:nvGrpSpPr>
        <p:grpSpPr>
          <a:xfrm>
            <a:off x="1696806" y="1665768"/>
            <a:ext cx="9851402" cy="5058388"/>
            <a:chOff x="1052396" y="866711"/>
            <a:chExt cx="7831740" cy="4021354"/>
          </a:xfrm>
        </p:grpSpPr>
        <p:sp>
          <p:nvSpPr>
            <p:cNvPr id="7" name="淘宝店chenying0907出品 9">
              <a:extLst>
                <a:ext uri="{FF2B5EF4-FFF2-40B4-BE49-F238E27FC236}">
                  <a16:creationId xmlns:a16="http://schemas.microsoft.com/office/drawing/2014/main" id="{31C2519D-E010-4C79-999E-AA734F193889}"/>
                </a:ext>
              </a:extLst>
            </p:cNvPr>
            <p:cNvSpPr txBox="1"/>
            <p:nvPr/>
          </p:nvSpPr>
          <p:spPr>
            <a:xfrm>
              <a:off x="4099031" y="2355726"/>
              <a:ext cx="998513" cy="7829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zh-CN" altLang="en-US" sz="3200" dirty="0">
                  <a:solidFill>
                    <a:schemeClr val="bg1">
                      <a:lumMod val="5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三教</a:t>
              </a:r>
              <a:endParaRPr lang="en-US" altLang="zh-CN" sz="3200" dirty="0">
                <a:solidFill>
                  <a:schemeClr val="bg1">
                    <a:lumMod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  <a:p>
              <a:pPr marL="0" lvl="1" algn="ctr"/>
              <a:r>
                <a:rPr lang="zh-CN" altLang="en-US" sz="3200" dirty="0">
                  <a:solidFill>
                    <a:schemeClr val="bg1">
                      <a:lumMod val="5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合一</a:t>
              </a:r>
            </a:p>
          </p:txBody>
        </p:sp>
        <p:grpSp>
          <p:nvGrpSpPr>
            <p:cNvPr id="8" name="淘宝店chenying0907出品 33">
              <a:extLst>
                <a:ext uri="{FF2B5EF4-FFF2-40B4-BE49-F238E27FC236}">
                  <a16:creationId xmlns:a16="http://schemas.microsoft.com/office/drawing/2014/main" id="{66101D86-E041-47FF-B549-6D9D45033641}"/>
                </a:ext>
              </a:extLst>
            </p:cNvPr>
            <p:cNvGrpSpPr/>
            <p:nvPr/>
          </p:nvGrpSpPr>
          <p:grpSpPr>
            <a:xfrm>
              <a:off x="3619298" y="1478408"/>
              <a:ext cx="895861" cy="745865"/>
              <a:chOff x="4825730" y="1971210"/>
              <a:chExt cx="1194481" cy="994487"/>
            </a:xfrm>
          </p:grpSpPr>
          <p:sp>
            <p:nvSpPr>
              <p:cNvPr id="38" name="淘宝店chenying0907出品 8">
                <a:extLst>
                  <a:ext uri="{FF2B5EF4-FFF2-40B4-BE49-F238E27FC236}">
                    <a16:creationId xmlns:a16="http://schemas.microsoft.com/office/drawing/2014/main" id="{4E298712-46F9-4916-9E54-A1747EDC30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5730" y="1971210"/>
                <a:ext cx="1194481" cy="994487"/>
              </a:xfrm>
              <a:custGeom>
                <a:avLst/>
                <a:gdLst>
                  <a:gd name="T0" fmla="*/ 2554 w 3148"/>
                  <a:gd name="T1" fmla="*/ 63 h 2616"/>
                  <a:gd name="T2" fmla="*/ 1061 w 3148"/>
                  <a:gd name="T3" fmla="*/ 402 h 2616"/>
                  <a:gd name="T4" fmla="*/ 13 w 3148"/>
                  <a:gd name="T5" fmla="*/ 1530 h 2616"/>
                  <a:gd name="T6" fmla="*/ 58 w 3148"/>
                  <a:gd name="T7" fmla="*/ 1723 h 2616"/>
                  <a:gd name="T8" fmla="*/ 2151 w 3148"/>
                  <a:gd name="T9" fmla="*/ 2299 h 2616"/>
                  <a:gd name="T10" fmla="*/ 2696 w 3148"/>
                  <a:gd name="T11" fmla="*/ 187 h 2616"/>
                  <a:gd name="T12" fmla="*/ 2554 w 3148"/>
                  <a:gd name="T13" fmla="*/ 63 h 2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48" h="2616">
                    <a:moveTo>
                      <a:pt x="2554" y="63"/>
                    </a:moveTo>
                    <a:cubicBezTo>
                      <a:pt x="2123" y="0"/>
                      <a:pt x="1677" y="47"/>
                      <a:pt x="1061" y="402"/>
                    </a:cubicBezTo>
                    <a:cubicBezTo>
                      <a:pt x="445" y="758"/>
                      <a:pt x="161" y="1119"/>
                      <a:pt x="13" y="1530"/>
                    </a:cubicBezTo>
                    <a:cubicBezTo>
                      <a:pt x="0" y="1566"/>
                      <a:pt x="30" y="1673"/>
                      <a:pt x="58" y="1723"/>
                    </a:cubicBezTo>
                    <a:cubicBezTo>
                      <a:pt x="464" y="2426"/>
                      <a:pt x="1602" y="2616"/>
                      <a:pt x="2151" y="2299"/>
                    </a:cubicBezTo>
                    <a:cubicBezTo>
                      <a:pt x="2700" y="1982"/>
                      <a:pt x="3148" y="862"/>
                      <a:pt x="2696" y="187"/>
                    </a:cubicBezTo>
                    <a:cubicBezTo>
                      <a:pt x="2661" y="134"/>
                      <a:pt x="2584" y="67"/>
                      <a:pt x="2554" y="63"/>
                    </a:cubicBezTo>
                    <a:close/>
                  </a:path>
                </a:pathLst>
              </a:custGeom>
              <a:solidFill>
                <a:srgbClr val="40404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TextBox 20">
                <a:extLst>
                  <a:ext uri="{FF2B5EF4-FFF2-40B4-BE49-F238E27FC236}">
                    <a16:creationId xmlns:a16="http://schemas.microsoft.com/office/drawing/2014/main" id="{D97AD04D-A392-4E0F-B712-8D14424C0D07}"/>
                  </a:ext>
                </a:extLst>
              </p:cNvPr>
              <p:cNvSpPr txBox="1"/>
              <p:nvPr/>
            </p:nvSpPr>
            <p:spPr>
              <a:xfrm>
                <a:off x="5365198" y="2191454"/>
                <a:ext cx="115542" cy="440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27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1</a:t>
                </a:r>
                <a:endParaRPr lang="zh-CN" altLang="en-US" sz="27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</p:grpSp>
        <p:grpSp>
          <p:nvGrpSpPr>
            <p:cNvPr id="9" name="淘宝店chenying0907出品 35">
              <a:extLst>
                <a:ext uri="{FF2B5EF4-FFF2-40B4-BE49-F238E27FC236}">
                  <a16:creationId xmlns:a16="http://schemas.microsoft.com/office/drawing/2014/main" id="{5BC80994-460C-4686-BF99-FC16F6982939}"/>
                </a:ext>
              </a:extLst>
            </p:cNvPr>
            <p:cNvGrpSpPr/>
            <p:nvPr/>
          </p:nvGrpSpPr>
          <p:grpSpPr>
            <a:xfrm>
              <a:off x="4641601" y="1472461"/>
              <a:ext cx="882507" cy="751002"/>
              <a:chOff x="6188801" y="1963281"/>
              <a:chExt cx="1176676" cy="1001336"/>
            </a:xfrm>
          </p:grpSpPr>
          <p:sp>
            <p:nvSpPr>
              <p:cNvPr id="36" name="淘宝店chenying0907出品 10">
                <a:extLst>
                  <a:ext uri="{FF2B5EF4-FFF2-40B4-BE49-F238E27FC236}">
                    <a16:creationId xmlns:a16="http://schemas.microsoft.com/office/drawing/2014/main" id="{438BC9FC-55F1-4842-8D88-13C963CD3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801" y="1963281"/>
                <a:ext cx="1176676" cy="1001336"/>
              </a:xfrm>
              <a:custGeom>
                <a:avLst/>
                <a:gdLst>
                  <a:gd name="T0" fmla="*/ 3091 w 3103"/>
                  <a:gd name="T1" fmla="*/ 1544 h 2630"/>
                  <a:gd name="T2" fmla="*/ 2051 w 3103"/>
                  <a:gd name="T3" fmla="*/ 421 h 2630"/>
                  <a:gd name="T4" fmla="*/ 550 w 3103"/>
                  <a:gd name="T5" fmla="*/ 77 h 2630"/>
                  <a:gd name="T6" fmla="*/ 406 w 3103"/>
                  <a:gd name="T7" fmla="*/ 212 h 2630"/>
                  <a:gd name="T8" fmla="*/ 953 w 3103"/>
                  <a:gd name="T9" fmla="*/ 2312 h 2630"/>
                  <a:gd name="T10" fmla="*/ 3055 w 3103"/>
                  <a:gd name="T11" fmla="*/ 1729 h 2630"/>
                  <a:gd name="T12" fmla="*/ 3091 w 3103"/>
                  <a:gd name="T13" fmla="*/ 1544 h 2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03" h="2630">
                    <a:moveTo>
                      <a:pt x="3091" y="1544"/>
                    </a:moveTo>
                    <a:cubicBezTo>
                      <a:pt x="2930" y="1139"/>
                      <a:pt x="2667" y="777"/>
                      <a:pt x="2051" y="421"/>
                    </a:cubicBezTo>
                    <a:cubicBezTo>
                      <a:pt x="1434" y="65"/>
                      <a:pt x="980" y="0"/>
                      <a:pt x="550" y="77"/>
                    </a:cubicBezTo>
                    <a:cubicBezTo>
                      <a:pt x="512" y="83"/>
                      <a:pt x="434" y="163"/>
                      <a:pt x="406" y="212"/>
                    </a:cubicBezTo>
                    <a:cubicBezTo>
                      <a:pt x="0" y="915"/>
                      <a:pt x="404" y="1995"/>
                      <a:pt x="953" y="2312"/>
                    </a:cubicBezTo>
                    <a:cubicBezTo>
                      <a:pt x="1502" y="2630"/>
                      <a:pt x="2696" y="2457"/>
                      <a:pt x="3055" y="1729"/>
                    </a:cubicBezTo>
                    <a:cubicBezTo>
                      <a:pt x="3083" y="1672"/>
                      <a:pt x="3103" y="1572"/>
                      <a:pt x="3091" y="1544"/>
                    </a:cubicBezTo>
                    <a:close/>
                  </a:path>
                </a:pathLst>
              </a:custGeom>
              <a:solidFill>
                <a:srgbClr val="C0000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7" name="TextBox 20">
                <a:extLst>
                  <a:ext uri="{FF2B5EF4-FFF2-40B4-BE49-F238E27FC236}">
                    <a16:creationId xmlns:a16="http://schemas.microsoft.com/office/drawing/2014/main" id="{156990B6-0E0C-4A02-B8AD-8BEAD0E0AA2F}"/>
                  </a:ext>
                </a:extLst>
              </p:cNvPr>
              <p:cNvSpPr txBox="1"/>
              <p:nvPr/>
            </p:nvSpPr>
            <p:spPr>
              <a:xfrm>
                <a:off x="6685384" y="2186950"/>
                <a:ext cx="183509" cy="440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27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2</a:t>
                </a:r>
                <a:endParaRPr lang="zh-CN" altLang="en-US" sz="27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</p:grpSp>
        <p:grpSp>
          <p:nvGrpSpPr>
            <p:cNvPr id="11" name="淘宝店chenying0907出品 43">
              <a:extLst>
                <a:ext uri="{FF2B5EF4-FFF2-40B4-BE49-F238E27FC236}">
                  <a16:creationId xmlns:a16="http://schemas.microsoft.com/office/drawing/2014/main" id="{D979F4A3-2A4A-4DB5-9E5F-7A59FD304703}"/>
                </a:ext>
              </a:extLst>
            </p:cNvPr>
            <p:cNvGrpSpPr/>
            <p:nvPr/>
          </p:nvGrpSpPr>
          <p:grpSpPr>
            <a:xfrm>
              <a:off x="5246440" y="2270782"/>
              <a:ext cx="621557" cy="885587"/>
              <a:chOff x="6995253" y="3027708"/>
              <a:chExt cx="828742" cy="1180783"/>
            </a:xfrm>
          </p:grpSpPr>
          <p:sp>
            <p:nvSpPr>
              <p:cNvPr id="34" name="淘宝店chenying0907出品 5">
                <a:extLst>
                  <a:ext uri="{FF2B5EF4-FFF2-40B4-BE49-F238E27FC236}">
                    <a16:creationId xmlns:a16="http://schemas.microsoft.com/office/drawing/2014/main" id="{2F3461AF-760E-49E0-AC6F-10D4127B2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5253" y="3027708"/>
                <a:ext cx="828742" cy="1180783"/>
              </a:xfrm>
              <a:custGeom>
                <a:avLst/>
                <a:gdLst>
                  <a:gd name="T0" fmla="*/ 1734 w 2186"/>
                  <a:gd name="T1" fmla="*/ 114 h 3106"/>
                  <a:gd name="T2" fmla="*/ 2186 w 2186"/>
                  <a:gd name="T3" fmla="*/ 1577 h 3106"/>
                  <a:gd name="T4" fmla="*/ 1734 w 2186"/>
                  <a:gd name="T5" fmla="*/ 3048 h 3106"/>
                  <a:gd name="T6" fmla="*/ 1545 w 2186"/>
                  <a:gd name="T7" fmla="*/ 3106 h 3106"/>
                  <a:gd name="T8" fmla="*/ 0 w 2186"/>
                  <a:gd name="T9" fmla="*/ 1581 h 3106"/>
                  <a:gd name="T10" fmla="*/ 1556 w 2186"/>
                  <a:gd name="T11" fmla="*/ 53 h 3106"/>
                  <a:gd name="T12" fmla="*/ 1734 w 2186"/>
                  <a:gd name="T13" fmla="*/ 114 h 3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6" h="3106">
                    <a:moveTo>
                      <a:pt x="1734" y="114"/>
                    </a:moveTo>
                    <a:cubicBezTo>
                      <a:pt x="2004" y="456"/>
                      <a:pt x="2186" y="865"/>
                      <a:pt x="2186" y="1577"/>
                    </a:cubicBezTo>
                    <a:cubicBezTo>
                      <a:pt x="2186" y="2288"/>
                      <a:pt x="2016" y="2715"/>
                      <a:pt x="1734" y="3048"/>
                    </a:cubicBezTo>
                    <a:cubicBezTo>
                      <a:pt x="1709" y="3078"/>
                      <a:pt x="1602" y="3106"/>
                      <a:pt x="1545" y="3106"/>
                    </a:cubicBezTo>
                    <a:cubicBezTo>
                      <a:pt x="733" y="3106"/>
                      <a:pt x="0" y="2215"/>
                      <a:pt x="0" y="1581"/>
                    </a:cubicBezTo>
                    <a:cubicBezTo>
                      <a:pt x="0" y="947"/>
                      <a:pt x="746" y="0"/>
                      <a:pt x="1556" y="53"/>
                    </a:cubicBezTo>
                    <a:cubicBezTo>
                      <a:pt x="1619" y="57"/>
                      <a:pt x="1715" y="90"/>
                      <a:pt x="1734" y="114"/>
                    </a:cubicBezTo>
                    <a:close/>
                  </a:path>
                </a:pathLst>
              </a:custGeom>
              <a:solidFill>
                <a:srgbClr val="40404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" name="TextBox 20">
                <a:extLst>
                  <a:ext uri="{FF2B5EF4-FFF2-40B4-BE49-F238E27FC236}">
                    <a16:creationId xmlns:a16="http://schemas.microsoft.com/office/drawing/2014/main" id="{4BAFF4B8-C8A7-471F-A74C-AF192A5EDEEB}"/>
                  </a:ext>
                </a:extLst>
              </p:cNvPr>
              <p:cNvSpPr txBox="1"/>
              <p:nvPr/>
            </p:nvSpPr>
            <p:spPr>
              <a:xfrm>
                <a:off x="7424330" y="3341100"/>
                <a:ext cx="195402" cy="440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27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3</a:t>
                </a:r>
                <a:endParaRPr lang="zh-CN" altLang="en-US" sz="27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</p:grpSp>
        <p:grpSp>
          <p:nvGrpSpPr>
            <p:cNvPr id="12" name="淘宝店chenying0907出品 47">
              <a:extLst>
                <a:ext uri="{FF2B5EF4-FFF2-40B4-BE49-F238E27FC236}">
                  <a16:creationId xmlns:a16="http://schemas.microsoft.com/office/drawing/2014/main" id="{FE37CAE9-FB6F-432D-92DD-E5D07BF97E96}"/>
                </a:ext>
              </a:extLst>
            </p:cNvPr>
            <p:cNvGrpSpPr/>
            <p:nvPr/>
          </p:nvGrpSpPr>
          <p:grpSpPr>
            <a:xfrm>
              <a:off x="4641601" y="3223634"/>
              <a:ext cx="882507" cy="748949"/>
              <a:chOff x="6188801" y="4298178"/>
              <a:chExt cx="1176676" cy="998599"/>
            </a:xfrm>
          </p:grpSpPr>
          <p:sp>
            <p:nvSpPr>
              <p:cNvPr id="32" name="淘宝店chenying0907出品 7">
                <a:extLst>
                  <a:ext uri="{FF2B5EF4-FFF2-40B4-BE49-F238E27FC236}">
                    <a16:creationId xmlns:a16="http://schemas.microsoft.com/office/drawing/2014/main" id="{5AA19ED3-1300-4564-A4D0-AF4A00A74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801" y="4298178"/>
                <a:ext cx="1176676" cy="998599"/>
              </a:xfrm>
              <a:custGeom>
                <a:avLst/>
                <a:gdLst>
                  <a:gd name="T0" fmla="*/ 3091 w 3103"/>
                  <a:gd name="T1" fmla="*/ 1086 h 2629"/>
                  <a:gd name="T2" fmla="*/ 2051 w 3103"/>
                  <a:gd name="T3" fmla="*/ 2208 h 2629"/>
                  <a:gd name="T4" fmla="*/ 550 w 3103"/>
                  <a:gd name="T5" fmla="*/ 2553 h 2629"/>
                  <a:gd name="T6" fmla="*/ 406 w 3103"/>
                  <a:gd name="T7" fmla="*/ 2417 h 2629"/>
                  <a:gd name="T8" fmla="*/ 953 w 3103"/>
                  <a:gd name="T9" fmla="*/ 317 h 2629"/>
                  <a:gd name="T10" fmla="*/ 3055 w 3103"/>
                  <a:gd name="T11" fmla="*/ 900 h 2629"/>
                  <a:gd name="T12" fmla="*/ 3091 w 3103"/>
                  <a:gd name="T13" fmla="*/ 1086 h 2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03" h="2629">
                    <a:moveTo>
                      <a:pt x="3091" y="1086"/>
                    </a:moveTo>
                    <a:cubicBezTo>
                      <a:pt x="2930" y="1490"/>
                      <a:pt x="2667" y="1853"/>
                      <a:pt x="2051" y="2208"/>
                    </a:cubicBezTo>
                    <a:cubicBezTo>
                      <a:pt x="1434" y="2564"/>
                      <a:pt x="980" y="2629"/>
                      <a:pt x="550" y="2553"/>
                    </a:cubicBezTo>
                    <a:cubicBezTo>
                      <a:pt x="512" y="2546"/>
                      <a:pt x="434" y="2467"/>
                      <a:pt x="406" y="2417"/>
                    </a:cubicBezTo>
                    <a:cubicBezTo>
                      <a:pt x="0" y="1714"/>
                      <a:pt x="404" y="634"/>
                      <a:pt x="953" y="317"/>
                    </a:cubicBezTo>
                    <a:cubicBezTo>
                      <a:pt x="1502" y="0"/>
                      <a:pt x="2696" y="172"/>
                      <a:pt x="3055" y="900"/>
                    </a:cubicBezTo>
                    <a:cubicBezTo>
                      <a:pt x="3083" y="957"/>
                      <a:pt x="3103" y="1057"/>
                      <a:pt x="3091" y="1086"/>
                    </a:cubicBezTo>
                    <a:close/>
                  </a:path>
                </a:pathLst>
              </a:custGeom>
              <a:solidFill>
                <a:srgbClr val="C0000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20">
                <a:extLst>
                  <a:ext uri="{FF2B5EF4-FFF2-40B4-BE49-F238E27FC236}">
                    <a16:creationId xmlns:a16="http://schemas.microsoft.com/office/drawing/2014/main" id="{33BD394A-AF51-4F9B-8EC8-B757AC775992}"/>
                  </a:ext>
                </a:extLst>
              </p:cNvPr>
              <p:cNvSpPr txBox="1"/>
              <p:nvPr/>
            </p:nvSpPr>
            <p:spPr>
              <a:xfrm>
                <a:off x="6697804" y="4515973"/>
                <a:ext cx="181810" cy="440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27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4</a:t>
                </a:r>
                <a:endParaRPr lang="zh-CN" altLang="en-US" sz="27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</p:grpSp>
        <p:grpSp>
          <p:nvGrpSpPr>
            <p:cNvPr id="13" name="淘宝店chenying0907出品 88">
              <a:extLst>
                <a:ext uri="{FF2B5EF4-FFF2-40B4-BE49-F238E27FC236}">
                  <a16:creationId xmlns:a16="http://schemas.microsoft.com/office/drawing/2014/main" id="{E784F412-2E12-451E-A55E-FE36DC968A16}"/>
                </a:ext>
              </a:extLst>
            </p:cNvPr>
            <p:cNvGrpSpPr/>
            <p:nvPr/>
          </p:nvGrpSpPr>
          <p:grpSpPr>
            <a:xfrm>
              <a:off x="3619298" y="3221797"/>
              <a:ext cx="895861" cy="745865"/>
              <a:chOff x="4825730" y="4295729"/>
              <a:chExt cx="1194481" cy="994487"/>
            </a:xfrm>
          </p:grpSpPr>
          <p:sp>
            <p:nvSpPr>
              <p:cNvPr id="30" name="淘宝店chenying0907出品 9">
                <a:extLst>
                  <a:ext uri="{FF2B5EF4-FFF2-40B4-BE49-F238E27FC236}">
                    <a16:creationId xmlns:a16="http://schemas.microsoft.com/office/drawing/2014/main" id="{1847D7CC-2D44-47BB-BE8A-7296A68DF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5730" y="4295729"/>
                <a:ext cx="1194481" cy="994487"/>
              </a:xfrm>
              <a:custGeom>
                <a:avLst/>
                <a:gdLst>
                  <a:gd name="T0" fmla="*/ 2554 w 3148"/>
                  <a:gd name="T1" fmla="*/ 2553 h 2615"/>
                  <a:gd name="T2" fmla="*/ 1061 w 3148"/>
                  <a:gd name="T3" fmla="*/ 2213 h 2615"/>
                  <a:gd name="T4" fmla="*/ 13 w 3148"/>
                  <a:gd name="T5" fmla="*/ 1086 h 2615"/>
                  <a:gd name="T6" fmla="*/ 58 w 3148"/>
                  <a:gd name="T7" fmla="*/ 893 h 2615"/>
                  <a:gd name="T8" fmla="*/ 2151 w 3148"/>
                  <a:gd name="T9" fmla="*/ 317 h 2615"/>
                  <a:gd name="T10" fmla="*/ 2696 w 3148"/>
                  <a:gd name="T11" fmla="*/ 2429 h 2615"/>
                  <a:gd name="T12" fmla="*/ 2554 w 3148"/>
                  <a:gd name="T13" fmla="*/ 2553 h 2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48" h="2615">
                    <a:moveTo>
                      <a:pt x="2554" y="2553"/>
                    </a:moveTo>
                    <a:cubicBezTo>
                      <a:pt x="2123" y="2615"/>
                      <a:pt x="1678" y="2569"/>
                      <a:pt x="1061" y="2213"/>
                    </a:cubicBezTo>
                    <a:cubicBezTo>
                      <a:pt x="445" y="1857"/>
                      <a:pt x="161" y="1496"/>
                      <a:pt x="13" y="1086"/>
                    </a:cubicBezTo>
                    <a:cubicBezTo>
                      <a:pt x="0" y="1049"/>
                      <a:pt x="30" y="942"/>
                      <a:pt x="58" y="893"/>
                    </a:cubicBezTo>
                    <a:cubicBezTo>
                      <a:pt x="464" y="190"/>
                      <a:pt x="1602" y="0"/>
                      <a:pt x="2151" y="317"/>
                    </a:cubicBezTo>
                    <a:cubicBezTo>
                      <a:pt x="2700" y="634"/>
                      <a:pt x="3148" y="1754"/>
                      <a:pt x="2696" y="2429"/>
                    </a:cubicBezTo>
                    <a:cubicBezTo>
                      <a:pt x="2661" y="2481"/>
                      <a:pt x="2584" y="2548"/>
                      <a:pt x="2554" y="2553"/>
                    </a:cubicBezTo>
                    <a:close/>
                  </a:path>
                </a:pathLst>
              </a:custGeom>
              <a:solidFill>
                <a:srgbClr val="40404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TextBox 20">
                <a:extLst>
                  <a:ext uri="{FF2B5EF4-FFF2-40B4-BE49-F238E27FC236}">
                    <a16:creationId xmlns:a16="http://schemas.microsoft.com/office/drawing/2014/main" id="{50556AE6-7B11-4B83-88BD-10EEBE793438}"/>
                  </a:ext>
                </a:extLst>
              </p:cNvPr>
              <p:cNvSpPr txBox="1"/>
              <p:nvPr/>
            </p:nvSpPr>
            <p:spPr>
              <a:xfrm>
                <a:off x="5334919" y="4515973"/>
                <a:ext cx="192005" cy="440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27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5</a:t>
                </a:r>
                <a:endParaRPr lang="zh-CN" altLang="en-US" sz="27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</p:grpSp>
        <p:grpSp>
          <p:nvGrpSpPr>
            <p:cNvPr id="15" name="淘宝店chenying0907出品 89">
              <a:extLst>
                <a:ext uri="{FF2B5EF4-FFF2-40B4-BE49-F238E27FC236}">
                  <a16:creationId xmlns:a16="http://schemas.microsoft.com/office/drawing/2014/main" id="{EEFB2C9C-70D3-4482-A31D-705B4649365D}"/>
                </a:ext>
              </a:extLst>
            </p:cNvPr>
            <p:cNvGrpSpPr/>
            <p:nvPr/>
          </p:nvGrpSpPr>
          <p:grpSpPr>
            <a:xfrm>
              <a:off x="3276004" y="2270782"/>
              <a:ext cx="621557" cy="885587"/>
              <a:chOff x="4368005" y="3027708"/>
              <a:chExt cx="828742" cy="1180783"/>
            </a:xfrm>
          </p:grpSpPr>
          <p:sp>
            <p:nvSpPr>
              <p:cNvPr id="28" name="淘宝店chenying0907出品 6">
                <a:extLst>
                  <a:ext uri="{FF2B5EF4-FFF2-40B4-BE49-F238E27FC236}">
                    <a16:creationId xmlns:a16="http://schemas.microsoft.com/office/drawing/2014/main" id="{7C1B09CD-3CA6-4200-AE2E-3CF2FD8E2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8005" y="3027708"/>
                <a:ext cx="828742" cy="1180783"/>
              </a:xfrm>
              <a:custGeom>
                <a:avLst/>
                <a:gdLst>
                  <a:gd name="T0" fmla="*/ 452 w 2187"/>
                  <a:gd name="T1" fmla="*/ 114 h 3106"/>
                  <a:gd name="T2" fmla="*/ 0 w 2187"/>
                  <a:gd name="T3" fmla="*/ 1577 h 3106"/>
                  <a:gd name="T4" fmla="*/ 452 w 2187"/>
                  <a:gd name="T5" fmla="*/ 3048 h 3106"/>
                  <a:gd name="T6" fmla="*/ 642 w 2187"/>
                  <a:gd name="T7" fmla="*/ 3106 h 3106"/>
                  <a:gd name="T8" fmla="*/ 2187 w 2187"/>
                  <a:gd name="T9" fmla="*/ 1581 h 3106"/>
                  <a:gd name="T10" fmla="*/ 631 w 2187"/>
                  <a:gd name="T11" fmla="*/ 53 h 3106"/>
                  <a:gd name="T12" fmla="*/ 452 w 2187"/>
                  <a:gd name="T13" fmla="*/ 114 h 3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7" h="3106">
                    <a:moveTo>
                      <a:pt x="452" y="114"/>
                    </a:moveTo>
                    <a:cubicBezTo>
                      <a:pt x="183" y="456"/>
                      <a:pt x="0" y="865"/>
                      <a:pt x="0" y="1577"/>
                    </a:cubicBezTo>
                    <a:cubicBezTo>
                      <a:pt x="0" y="2288"/>
                      <a:pt x="171" y="2715"/>
                      <a:pt x="452" y="3048"/>
                    </a:cubicBezTo>
                    <a:cubicBezTo>
                      <a:pt x="477" y="3078"/>
                      <a:pt x="584" y="3106"/>
                      <a:pt x="642" y="3106"/>
                    </a:cubicBezTo>
                    <a:cubicBezTo>
                      <a:pt x="1454" y="3106"/>
                      <a:pt x="2187" y="2215"/>
                      <a:pt x="2187" y="1581"/>
                    </a:cubicBezTo>
                    <a:cubicBezTo>
                      <a:pt x="2187" y="947"/>
                      <a:pt x="1441" y="0"/>
                      <a:pt x="631" y="53"/>
                    </a:cubicBezTo>
                    <a:cubicBezTo>
                      <a:pt x="568" y="57"/>
                      <a:pt x="471" y="90"/>
                      <a:pt x="452" y="114"/>
                    </a:cubicBezTo>
                    <a:close/>
                  </a:path>
                </a:pathLst>
              </a:custGeom>
              <a:solidFill>
                <a:srgbClr val="C0000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9" name="TextBox 20">
                <a:extLst>
                  <a:ext uri="{FF2B5EF4-FFF2-40B4-BE49-F238E27FC236}">
                    <a16:creationId xmlns:a16="http://schemas.microsoft.com/office/drawing/2014/main" id="{5130F554-604B-45D3-960B-4FF49AC3E16A}"/>
                  </a:ext>
                </a:extLst>
              </p:cNvPr>
              <p:cNvSpPr txBox="1"/>
              <p:nvPr/>
            </p:nvSpPr>
            <p:spPr>
              <a:xfrm>
                <a:off x="4683824" y="3341100"/>
                <a:ext cx="197102" cy="440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27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6</a:t>
                </a:r>
                <a:endParaRPr lang="zh-CN" altLang="en-US" sz="27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17" name="TextBox 106">
              <a:extLst>
                <a:ext uri="{FF2B5EF4-FFF2-40B4-BE49-F238E27FC236}">
                  <a16:creationId xmlns:a16="http://schemas.microsoft.com/office/drawing/2014/main" id="{6E22B9D1-840D-4912-AB24-FA5CA6748125}"/>
                </a:ext>
              </a:extLst>
            </p:cNvPr>
            <p:cNvSpPr txBox="1"/>
            <p:nvPr/>
          </p:nvSpPr>
          <p:spPr>
            <a:xfrm>
              <a:off x="1442487" y="1463089"/>
              <a:ext cx="2160388" cy="4404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0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“三教”，指的是儒、释（佛）、道三家。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9" name="TextBox 106">
              <a:extLst>
                <a:ext uri="{FF2B5EF4-FFF2-40B4-BE49-F238E27FC236}">
                  <a16:creationId xmlns:a16="http://schemas.microsoft.com/office/drawing/2014/main" id="{B3BB391D-D520-4D0E-B440-0B646E4BEB4B}"/>
                </a:ext>
              </a:extLst>
            </p:cNvPr>
            <p:cNvSpPr txBox="1"/>
            <p:nvPr/>
          </p:nvSpPr>
          <p:spPr>
            <a:xfrm>
              <a:off x="5548930" y="866711"/>
              <a:ext cx="2160388" cy="12233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00000"/>
                </a:lnSpc>
              </a:pPr>
              <a:r>
                <a:rPr lang="zh-CN" altLang="en-US" sz="2000" i="0" dirty="0">
                  <a:effectLst/>
                  <a:latin typeface="楷体" panose="02010609060101010101" pitchFamily="49" charset="-122"/>
                  <a:ea typeface="楷体" panose="02010609060101010101" pitchFamily="49" charset="-122"/>
                </a:rPr>
                <a:t>三教概念的发展，可以分几个阶段，魏晋南北朝</a:t>
              </a:r>
              <a:r>
                <a:rPr lang="zh-CN" altLang="en-US" sz="2000" i="0" u="none" strike="noStrike" dirty="0">
                  <a:effectLst/>
                  <a:latin typeface="楷体" panose="02010609060101010101" pitchFamily="49" charset="-122"/>
                  <a:ea typeface="楷体" panose="02010609060101010101" pitchFamily="49" charset="-122"/>
                </a:rPr>
                <a:t>梁武帝</a:t>
              </a:r>
              <a:r>
                <a:rPr lang="zh-CN" altLang="en-US" sz="2000" i="0" dirty="0">
                  <a:effectLst/>
                  <a:latin typeface="楷体" panose="02010609060101010101" pitchFamily="49" charset="-122"/>
                  <a:ea typeface="楷体" panose="02010609060101010101" pitchFamily="49" charset="-122"/>
                </a:rPr>
                <a:t>是一个阶段，唐宋是一个阶段，元明清是一个阶段。</a:t>
              </a:r>
              <a:endParaRPr lang="en-US" altLang="zh-CN" sz="20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" name="TextBox 106">
              <a:extLst>
                <a:ext uri="{FF2B5EF4-FFF2-40B4-BE49-F238E27FC236}">
                  <a16:creationId xmlns:a16="http://schemas.microsoft.com/office/drawing/2014/main" id="{3B26546D-50DD-4288-A77C-99D4F9CAE63C}"/>
                </a:ext>
              </a:extLst>
            </p:cNvPr>
            <p:cNvSpPr txBox="1"/>
            <p:nvPr/>
          </p:nvSpPr>
          <p:spPr>
            <a:xfrm>
              <a:off x="1052396" y="2131754"/>
              <a:ext cx="2160388" cy="17616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00000"/>
                </a:lnSpc>
              </a:pPr>
              <a:r>
                <a:rPr lang="zh-CN" altLang="en-US" i="0" dirty="0">
                  <a:effectLst/>
                  <a:latin typeface="楷体" panose="02010609060101010101" pitchFamily="49" charset="-122"/>
                  <a:ea typeface="楷体" panose="02010609060101010101" pitchFamily="49" charset="-122"/>
                </a:rPr>
                <a:t>其中，第二阶段是在继续第一阶段三教功能互补的基础上更添新内容，第三阶段亦是在前二个阶段的底子上再演化出来“三教合一”的新成份，这也反映了</a:t>
              </a:r>
              <a:r>
                <a:rPr lang="zh-CN" altLang="en-US" i="0" u="none" strike="noStrike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三教合流</a:t>
              </a:r>
              <a:r>
                <a:rPr lang="zh-CN" altLang="en-US" i="0" dirty="0">
                  <a:effectLst/>
                  <a:latin typeface="楷体" panose="02010609060101010101" pitchFamily="49" charset="-122"/>
                  <a:ea typeface="楷体" panose="02010609060101010101" pitchFamily="49" charset="-122"/>
                </a:rPr>
                <a:t>的趋势越来越大。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3" name="TextBox 106">
              <a:extLst>
                <a:ext uri="{FF2B5EF4-FFF2-40B4-BE49-F238E27FC236}">
                  <a16:creationId xmlns:a16="http://schemas.microsoft.com/office/drawing/2014/main" id="{E20C35D3-7261-4DC2-8B69-C304C9C7CB0B}"/>
                </a:ext>
              </a:extLst>
            </p:cNvPr>
            <p:cNvSpPr txBox="1"/>
            <p:nvPr/>
          </p:nvSpPr>
          <p:spPr>
            <a:xfrm>
              <a:off x="5714800" y="3566802"/>
              <a:ext cx="2160388" cy="13212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00000"/>
                </a:lnSpc>
              </a:pPr>
              <a:r>
                <a:rPr lang="zh-CN" altLang="en-US" i="0" dirty="0">
                  <a:effectLst/>
                  <a:latin typeface="楷体" panose="02010609060101010101" pitchFamily="49" charset="-122"/>
                  <a:ea typeface="楷体" panose="02010609060101010101" pitchFamily="49" charset="-122"/>
                </a:rPr>
                <a:t>中间的阶段是一个过渡的阶段，主要在于彼此内在意识上的流通融合，逐步变成你中有我，我中有你，但就其主流而言，依然各树一帜。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5" name="TextBox 106">
              <a:extLst>
                <a:ext uri="{FF2B5EF4-FFF2-40B4-BE49-F238E27FC236}">
                  <a16:creationId xmlns:a16="http://schemas.microsoft.com/office/drawing/2014/main" id="{F1EAFE17-9C0D-40D9-86A2-40CCC35D050C}"/>
                </a:ext>
              </a:extLst>
            </p:cNvPr>
            <p:cNvSpPr txBox="1"/>
            <p:nvPr/>
          </p:nvSpPr>
          <p:spPr>
            <a:xfrm>
              <a:off x="1448185" y="4188439"/>
              <a:ext cx="2160388" cy="4404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00000"/>
                </a:lnSpc>
              </a:pPr>
              <a:r>
                <a:rPr lang="zh-CN" altLang="en-US" i="0" dirty="0">
                  <a:effectLst/>
                  <a:latin typeface="楷体" panose="02010609060101010101" pitchFamily="49" charset="-122"/>
                  <a:ea typeface="楷体" panose="02010609060101010101" pitchFamily="49" charset="-122"/>
                </a:rPr>
                <a:t>只有最后的阶段才出现真正宗教形态上的三教合一。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7" name="TextBox 106">
              <a:extLst>
                <a:ext uri="{FF2B5EF4-FFF2-40B4-BE49-F238E27FC236}">
                  <a16:creationId xmlns:a16="http://schemas.microsoft.com/office/drawing/2014/main" id="{167A4AF4-237A-45E3-8687-9160B843DC42}"/>
                </a:ext>
              </a:extLst>
            </p:cNvPr>
            <p:cNvSpPr txBox="1"/>
            <p:nvPr/>
          </p:nvSpPr>
          <p:spPr>
            <a:xfrm>
              <a:off x="6723748" y="2351964"/>
              <a:ext cx="2160388" cy="13212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00000"/>
                </a:lnSpc>
              </a:pPr>
              <a:r>
                <a:rPr lang="zh-CN" altLang="en-US" i="0" dirty="0">
                  <a:effectLst/>
                  <a:latin typeface="楷体" panose="02010609060101010101" pitchFamily="49" charset="-122"/>
                  <a:ea typeface="楷体" panose="02010609060101010101" pitchFamily="49" charset="-122"/>
                </a:rPr>
                <a:t>最初的阶段里，虽然有三教的连称，不过彼此是独立的，当然相互间都有影响，儒、佛、道三者之所以相提并论，则是偏重于它们</a:t>
              </a:r>
              <a:r>
                <a:rPr lang="zh-CN" altLang="en-US" i="0" u="none" strike="noStrike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社会功能</a:t>
              </a:r>
              <a:r>
                <a:rPr lang="zh-CN" altLang="en-US" i="0" dirty="0">
                  <a:effectLst/>
                  <a:latin typeface="楷体" panose="02010609060101010101" pitchFamily="49" charset="-122"/>
                  <a:ea typeface="楷体" panose="02010609060101010101" pitchFamily="49" charset="-122"/>
                </a:rPr>
                <a:t>的互补。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E97CAE9-2DB8-059A-55AC-CDD6B5253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6985" y="-491970"/>
            <a:ext cx="2866654" cy="215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6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55AB701-8349-42D6-8B3E-18C8D2C24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C46577B-D9E7-4D57-8E05-E04F403A3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67555" y="1198996"/>
            <a:ext cx="3197816" cy="302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1">
            <a:extLst>
              <a:ext uri="{FF2B5EF4-FFF2-40B4-BE49-F238E27FC236}">
                <a16:creationId xmlns:a16="http://schemas.microsoft.com/office/drawing/2014/main" id="{FCC9E4D0-4E3F-4D70-9BCC-1F91D7EE1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0497" y="2254111"/>
            <a:ext cx="664797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  <a:sym typeface="迷你简剪纸"/>
              </a:rPr>
              <a:t>思想的对立显而易见</a:t>
            </a:r>
            <a:endParaRPr lang="en-US" altLang="zh-CN" sz="3600" dirty="0">
              <a:latin typeface="华文行楷" panose="02010800040101010101" pitchFamily="2" charset="-122"/>
              <a:ea typeface="华文行楷" panose="02010800040101010101" pitchFamily="2" charset="-122"/>
              <a:sym typeface="迷你简剪纸"/>
            </a:endParaRPr>
          </a:p>
          <a:p>
            <a:r>
              <a:rPr lang="en-US" altLang="zh-CN" sz="3600" dirty="0">
                <a:latin typeface="华文行楷" panose="02010800040101010101" pitchFamily="2" charset="-122"/>
                <a:ea typeface="华文行楷" panose="02010800040101010101" pitchFamily="2" charset="-122"/>
                <a:sym typeface="迷你简剪纸"/>
              </a:rPr>
              <a:t>	</a:t>
            </a: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  <a:sym typeface="迷你简剪纸"/>
              </a:rPr>
              <a:t>那么为何还可以相互融合？</a:t>
            </a:r>
            <a:b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  <a:sym typeface="迷你简剪纸"/>
              </a:rPr>
            </a:br>
            <a:endParaRPr lang="zh-CN" altLang="en-US" sz="3600" b="1" dirty="0">
              <a:latin typeface="华文行楷" panose="02010800040101010101" pitchFamily="2" charset="-122"/>
              <a:ea typeface="华文行楷" panose="02010800040101010101" pitchFamily="2" charset="-122"/>
              <a:sym typeface="迷你简剪纸"/>
            </a:endParaRPr>
          </a:p>
        </p:txBody>
      </p:sp>
    </p:spTree>
    <p:extLst>
      <p:ext uri="{BB962C8B-B14F-4D97-AF65-F5344CB8AC3E}">
        <p14:creationId xmlns:p14="http://schemas.microsoft.com/office/powerpoint/2010/main" val="3739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C89E1FA-4080-4E51-BE85-CD01EBF1F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DB9F456A-6315-4546-AB3F-196A7364BCC4}"/>
              </a:ext>
            </a:extLst>
          </p:cNvPr>
          <p:cNvGrpSpPr/>
          <p:nvPr/>
        </p:nvGrpSpPr>
        <p:grpSpPr>
          <a:xfrm>
            <a:off x="5697137" y="1014607"/>
            <a:ext cx="4920972" cy="619754"/>
            <a:chOff x="1491415" y="2438323"/>
            <a:chExt cx="5814053" cy="732230"/>
          </a:xfrm>
        </p:grpSpPr>
        <p:sp>
          <p:nvSpPr>
            <p:cNvPr id="9" name="_14">
              <a:extLst>
                <a:ext uri="{FF2B5EF4-FFF2-40B4-BE49-F238E27FC236}">
                  <a16:creationId xmlns:a16="http://schemas.microsoft.com/office/drawing/2014/main" id="{EFC41809-D931-4EB4-86D5-167D3E9828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1415" y="2438323"/>
              <a:ext cx="1123680" cy="732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600" spc="600" dirty="0">
                  <a:solidFill>
                    <a:srgbClr val="404040"/>
                  </a:solidFill>
                  <a:latin typeface="Don't Forget" panose="02000000000000000000" pitchFamily="2" charset="0"/>
                  <a:ea typeface="微软雅黑" panose="020B0503020204020204" pitchFamily="34" charset="-122"/>
                </a:rPr>
                <a:t>01</a:t>
              </a:r>
              <a:endParaRPr lang="zh-CN" altLang="zh-CN" sz="3600" spc="600" dirty="0">
                <a:solidFill>
                  <a:srgbClr val="404040"/>
                </a:solidFill>
                <a:latin typeface="Don't Forget" panose="02000000000000000000" pitchFamily="2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8E67769-A077-4A45-87F9-0831530A4BAC}"/>
                </a:ext>
              </a:extLst>
            </p:cNvPr>
            <p:cNvGrpSpPr/>
            <p:nvPr/>
          </p:nvGrpSpPr>
          <p:grpSpPr>
            <a:xfrm>
              <a:off x="2415924" y="2450170"/>
              <a:ext cx="4889544" cy="618939"/>
              <a:chOff x="2533733" y="1343047"/>
              <a:chExt cx="4889544" cy="618939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2B4423D-B4C3-4586-A0EE-7FD3568B4951}"/>
                  </a:ext>
                </a:extLst>
              </p:cNvPr>
              <p:cNvSpPr/>
              <p:nvPr/>
            </p:nvSpPr>
            <p:spPr bwMode="auto">
              <a:xfrm>
                <a:off x="2809324" y="1343047"/>
                <a:ext cx="4613953" cy="5496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3200" dirty="0">
                    <a:solidFill>
                      <a:srgbClr val="404040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</a:rPr>
                  <a:t>演绎</a:t>
                </a:r>
              </a:p>
            </p:txBody>
          </p:sp>
          <p:pic>
            <p:nvPicPr>
              <p:cNvPr id="14" name="图片 28" descr="C_108.jpg">
                <a:extLst>
                  <a:ext uri="{FF2B5EF4-FFF2-40B4-BE49-F238E27FC236}">
                    <a16:creationId xmlns:a16="http://schemas.microsoft.com/office/drawing/2014/main" id="{6859C4CA-9929-4505-8C1E-8FFDF716E8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3733" y="1824332"/>
                <a:ext cx="4497271" cy="1376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F262499-9BC8-49FF-AC5F-94757D1C46BA}"/>
              </a:ext>
            </a:extLst>
          </p:cNvPr>
          <p:cNvGrpSpPr/>
          <p:nvPr/>
        </p:nvGrpSpPr>
        <p:grpSpPr>
          <a:xfrm>
            <a:off x="5697137" y="1752698"/>
            <a:ext cx="4920972" cy="619754"/>
            <a:chOff x="1491415" y="2438323"/>
            <a:chExt cx="5814053" cy="732230"/>
          </a:xfrm>
        </p:grpSpPr>
        <p:sp>
          <p:nvSpPr>
            <p:cNvPr id="18" name="_14">
              <a:extLst>
                <a:ext uri="{FF2B5EF4-FFF2-40B4-BE49-F238E27FC236}">
                  <a16:creationId xmlns:a16="http://schemas.microsoft.com/office/drawing/2014/main" id="{262BE561-2313-4690-A602-8F04EAFCED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1415" y="2438323"/>
              <a:ext cx="1123680" cy="732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600" spc="600" dirty="0">
                  <a:solidFill>
                    <a:srgbClr val="C00000"/>
                  </a:solidFill>
                  <a:latin typeface="Don't Forget" panose="02000000000000000000" pitchFamily="2" charset="0"/>
                  <a:ea typeface="微软雅黑" panose="020B0503020204020204" pitchFamily="34" charset="-122"/>
                </a:rPr>
                <a:t>02</a:t>
              </a:r>
              <a:endParaRPr lang="zh-CN" altLang="zh-CN" sz="3600" spc="600" dirty="0">
                <a:solidFill>
                  <a:srgbClr val="C00000"/>
                </a:solidFill>
                <a:latin typeface="Don't Forget" panose="02000000000000000000" pitchFamily="2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ED3C0E4-016C-4DB6-AB9F-377A1665CB30}"/>
                </a:ext>
              </a:extLst>
            </p:cNvPr>
            <p:cNvGrpSpPr/>
            <p:nvPr/>
          </p:nvGrpSpPr>
          <p:grpSpPr>
            <a:xfrm>
              <a:off x="2415924" y="2450170"/>
              <a:ext cx="4889544" cy="618939"/>
              <a:chOff x="2533733" y="1343047"/>
              <a:chExt cx="4889544" cy="618939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6FADA0E-7127-43E1-8F4E-7EA70DEC4E62}"/>
                  </a:ext>
                </a:extLst>
              </p:cNvPr>
              <p:cNvSpPr/>
              <p:nvPr/>
            </p:nvSpPr>
            <p:spPr bwMode="auto">
              <a:xfrm>
                <a:off x="2809324" y="1343047"/>
                <a:ext cx="4613953" cy="5496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3200" dirty="0">
                    <a:solidFill>
                      <a:srgbClr val="C00000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</a:rPr>
                  <a:t>冲突</a:t>
                </a:r>
              </a:p>
            </p:txBody>
          </p:sp>
          <p:pic>
            <p:nvPicPr>
              <p:cNvPr id="21" name="图片 28" descr="C_108.jpg">
                <a:extLst>
                  <a:ext uri="{FF2B5EF4-FFF2-40B4-BE49-F238E27FC236}">
                    <a16:creationId xmlns:a16="http://schemas.microsoft.com/office/drawing/2014/main" id="{D77FD2D8-2A10-487E-8BB4-1EDCBB3147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3733" y="1824332"/>
                <a:ext cx="4497271" cy="1376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7611A97-0C7F-401B-9D0B-64B47B345F57}"/>
              </a:ext>
            </a:extLst>
          </p:cNvPr>
          <p:cNvGrpSpPr/>
          <p:nvPr/>
        </p:nvGrpSpPr>
        <p:grpSpPr>
          <a:xfrm>
            <a:off x="5697137" y="2479544"/>
            <a:ext cx="4920972" cy="619754"/>
            <a:chOff x="1491415" y="2438323"/>
            <a:chExt cx="5814053" cy="732230"/>
          </a:xfrm>
        </p:grpSpPr>
        <p:sp>
          <p:nvSpPr>
            <p:cNvPr id="23" name="_14">
              <a:extLst>
                <a:ext uri="{FF2B5EF4-FFF2-40B4-BE49-F238E27FC236}">
                  <a16:creationId xmlns:a16="http://schemas.microsoft.com/office/drawing/2014/main" id="{A747868A-2E5E-40B6-9B47-904A293BE1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1415" y="2438323"/>
              <a:ext cx="1123680" cy="732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600" spc="600" dirty="0">
                  <a:solidFill>
                    <a:srgbClr val="404040"/>
                  </a:solidFill>
                  <a:latin typeface="Don't Forget" panose="02000000000000000000" pitchFamily="2" charset="0"/>
                  <a:ea typeface="微软雅黑" panose="020B0503020204020204" pitchFamily="34" charset="-122"/>
                </a:rPr>
                <a:t>03</a:t>
              </a:r>
              <a:endParaRPr lang="zh-CN" altLang="zh-CN" sz="3600" spc="600" dirty="0">
                <a:solidFill>
                  <a:srgbClr val="404040"/>
                </a:solidFill>
                <a:latin typeface="Don't Forget" panose="02000000000000000000" pitchFamily="2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8E24EB7-0E30-44F3-A0DB-048A14F51E0B}"/>
                </a:ext>
              </a:extLst>
            </p:cNvPr>
            <p:cNvGrpSpPr/>
            <p:nvPr/>
          </p:nvGrpSpPr>
          <p:grpSpPr>
            <a:xfrm>
              <a:off x="2415924" y="2450170"/>
              <a:ext cx="4889544" cy="618939"/>
              <a:chOff x="2533733" y="1343047"/>
              <a:chExt cx="4889544" cy="618939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1FCA675-85A8-4D19-A336-31CC4204B460}"/>
                  </a:ext>
                </a:extLst>
              </p:cNvPr>
              <p:cNvSpPr/>
              <p:nvPr/>
            </p:nvSpPr>
            <p:spPr bwMode="auto">
              <a:xfrm>
                <a:off x="2809324" y="1343047"/>
                <a:ext cx="4613953" cy="5496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3200" dirty="0">
                    <a:solidFill>
                      <a:srgbClr val="404040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</a:rPr>
                  <a:t>融合</a:t>
                </a:r>
              </a:p>
            </p:txBody>
          </p:sp>
          <p:pic>
            <p:nvPicPr>
              <p:cNvPr id="26" name="图片 28" descr="C_108.jpg">
                <a:extLst>
                  <a:ext uri="{FF2B5EF4-FFF2-40B4-BE49-F238E27FC236}">
                    <a16:creationId xmlns:a16="http://schemas.microsoft.com/office/drawing/2014/main" id="{5F39EE0F-32F0-4FB5-BB95-C412CE2D7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3733" y="1824332"/>
                <a:ext cx="4497271" cy="1376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281812D-C8D4-4DCA-B0AA-5960E1733997}"/>
              </a:ext>
            </a:extLst>
          </p:cNvPr>
          <p:cNvGrpSpPr/>
          <p:nvPr/>
        </p:nvGrpSpPr>
        <p:grpSpPr>
          <a:xfrm>
            <a:off x="5697137" y="3188606"/>
            <a:ext cx="4920972" cy="619754"/>
            <a:chOff x="1491415" y="2438323"/>
            <a:chExt cx="5814053" cy="732230"/>
          </a:xfrm>
        </p:grpSpPr>
        <p:sp>
          <p:nvSpPr>
            <p:cNvPr id="28" name="_14">
              <a:extLst>
                <a:ext uri="{FF2B5EF4-FFF2-40B4-BE49-F238E27FC236}">
                  <a16:creationId xmlns:a16="http://schemas.microsoft.com/office/drawing/2014/main" id="{99E7D05C-D693-4085-B7A8-27856A7840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1415" y="2438323"/>
              <a:ext cx="1123680" cy="732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CN" sz="3600" spc="600" dirty="0">
                  <a:solidFill>
                    <a:srgbClr val="C00000"/>
                  </a:solidFill>
                  <a:latin typeface="Don't Forget" panose="02000000000000000000" pitchFamily="2" charset="0"/>
                  <a:ea typeface="微软雅黑" panose="020B0503020204020204" pitchFamily="34" charset="-122"/>
                </a:rPr>
                <a:t>04</a:t>
              </a:r>
              <a:endParaRPr lang="zh-CN" altLang="zh-CN" sz="3600" spc="600" dirty="0">
                <a:solidFill>
                  <a:srgbClr val="C00000"/>
                </a:solidFill>
                <a:latin typeface="Don't Forget" panose="02000000000000000000" pitchFamily="2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523A64D-C755-4758-99D0-2B4778D187CF}"/>
                </a:ext>
              </a:extLst>
            </p:cNvPr>
            <p:cNvGrpSpPr/>
            <p:nvPr/>
          </p:nvGrpSpPr>
          <p:grpSpPr>
            <a:xfrm>
              <a:off x="2415924" y="2450170"/>
              <a:ext cx="4889544" cy="618939"/>
              <a:chOff x="2533733" y="1343047"/>
              <a:chExt cx="4889544" cy="618939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71C0D13-3C42-485F-88CC-ABFE2697E138}"/>
                  </a:ext>
                </a:extLst>
              </p:cNvPr>
              <p:cNvSpPr/>
              <p:nvPr/>
            </p:nvSpPr>
            <p:spPr bwMode="auto">
              <a:xfrm>
                <a:off x="2809324" y="1343047"/>
                <a:ext cx="4613953" cy="5496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3200" dirty="0">
                    <a:solidFill>
                      <a:srgbClr val="C00000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</a:rPr>
                  <a:t>观点</a:t>
                </a:r>
              </a:p>
            </p:txBody>
          </p:sp>
          <p:pic>
            <p:nvPicPr>
              <p:cNvPr id="31" name="图片 30" descr="C_108.jpg">
                <a:extLst>
                  <a:ext uri="{FF2B5EF4-FFF2-40B4-BE49-F238E27FC236}">
                    <a16:creationId xmlns:a16="http://schemas.microsoft.com/office/drawing/2014/main" id="{23637F51-154A-4586-A035-EAD76E79F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3733" y="1824332"/>
                <a:ext cx="4497271" cy="1376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215ED645-8596-45AB-8853-46D560996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21166" y="1089441"/>
            <a:ext cx="3089094" cy="2925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_14">
            <a:extLst>
              <a:ext uri="{FF2B5EF4-FFF2-40B4-BE49-F238E27FC236}">
                <a16:creationId xmlns:a16="http://schemas.microsoft.com/office/drawing/2014/main" id="{ECB60533-9E04-4D44-A78E-D63FAE7CC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6717" y="2128195"/>
            <a:ext cx="2598224" cy="847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zh-CN" altLang="en-US" sz="3600" b="1" spc="600" dirty="0">
                <a:solidFill>
                  <a:srgbClr val="404040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目录</a:t>
            </a:r>
            <a:endParaRPr lang="en-US" altLang="zh-CN" sz="3600" b="1" spc="600" dirty="0">
              <a:solidFill>
                <a:srgbClr val="404040"/>
              </a:solidFill>
              <a:latin typeface="叶根友刀锋黑草" panose="02010601030101010101" pitchFamily="2" charset="-122"/>
              <a:ea typeface="叶根友刀锋黑草" panose="02010601030101010101" pitchFamily="2" charset="-122"/>
            </a:endParaRPr>
          </a:p>
          <a:p>
            <a:pPr algn="ctr"/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DIRECTORY</a:t>
            </a:r>
          </a:p>
        </p:txBody>
      </p:sp>
    </p:spTree>
    <p:extLst>
      <p:ext uri="{BB962C8B-B14F-4D97-AF65-F5344CB8AC3E}">
        <p14:creationId xmlns:p14="http://schemas.microsoft.com/office/powerpoint/2010/main" val="75163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96AA9092-27ED-322E-F256-BEA929F10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40"/>
            <a:ext cx="12190413" cy="685710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429D88-E556-4357-80FE-7BEA3BB3AEBD}"/>
              </a:ext>
            </a:extLst>
          </p:cNvPr>
          <p:cNvGrpSpPr/>
          <p:nvPr/>
        </p:nvGrpSpPr>
        <p:grpSpPr>
          <a:xfrm>
            <a:off x="1658589" y="270953"/>
            <a:ext cx="3657600" cy="675582"/>
            <a:chOff x="1658589" y="321753"/>
            <a:chExt cx="3657600" cy="675582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62764A4D-EE0D-422E-8A14-29EA5A013832}"/>
                </a:ext>
              </a:extLst>
            </p:cNvPr>
            <p:cNvSpPr/>
            <p:nvPr/>
          </p:nvSpPr>
          <p:spPr>
            <a:xfrm>
              <a:off x="1658589" y="321753"/>
              <a:ext cx="2416028" cy="53860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zh-CN" altLang="en-US" sz="2900" dirty="0">
                  <a:solidFill>
                    <a:srgbClr val="40404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Arial" pitchFamily="34" charset="0"/>
                </a:rPr>
                <a:t>儒释道的融合</a:t>
              </a:r>
            </a:p>
          </p:txBody>
        </p:sp>
        <p:cxnSp>
          <p:nvCxnSpPr>
            <p:cNvPr id="10" name="直接箭头连接符 15">
              <a:extLst>
                <a:ext uri="{FF2B5EF4-FFF2-40B4-BE49-F238E27FC236}">
                  <a16:creationId xmlns:a16="http://schemas.microsoft.com/office/drawing/2014/main" id="{7690BFA1-D793-4957-B43B-A9DDF22707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2889" y="982143"/>
              <a:ext cx="3543300" cy="1519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lgDash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" name="3">
            <a:extLst>
              <a:ext uri="{FF2B5EF4-FFF2-40B4-BE49-F238E27FC236}">
                <a16:creationId xmlns:a16="http://schemas.microsoft.com/office/drawing/2014/main" id="{D255F661-5D92-43B7-83D5-E9884CF18352}"/>
              </a:ext>
            </a:extLst>
          </p:cNvPr>
          <p:cNvSpPr/>
          <p:nvPr/>
        </p:nvSpPr>
        <p:spPr>
          <a:xfrm>
            <a:off x="1055617" y="1848441"/>
            <a:ext cx="4843376" cy="433886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E0051C52-C459-47C2-841E-7ABD73CFD831}"/>
              </a:ext>
            </a:extLst>
          </p:cNvPr>
          <p:cNvSpPr txBox="1"/>
          <p:nvPr/>
        </p:nvSpPr>
        <p:spPr>
          <a:xfrm>
            <a:off x="1411552" y="2233159"/>
            <a:ext cx="364674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中国文化的发展历史，就是儒释道相互斗争又融合的历史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5" name="30">
            <a:extLst>
              <a:ext uri="{FF2B5EF4-FFF2-40B4-BE49-F238E27FC236}">
                <a16:creationId xmlns:a16="http://schemas.microsoft.com/office/drawing/2014/main" id="{7CABE5BC-C2E8-4430-BCD6-C7270A66F65B}"/>
              </a:ext>
            </a:extLst>
          </p:cNvPr>
          <p:cNvCxnSpPr>
            <a:cxnSpLocks/>
          </p:cNvCxnSpPr>
          <p:nvPr/>
        </p:nvCxnSpPr>
        <p:spPr>
          <a:xfrm>
            <a:off x="1411552" y="3175285"/>
            <a:ext cx="3888351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633CF4A0-64FA-DBA5-734F-CADACB821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206" y="1823158"/>
            <a:ext cx="5661365" cy="24384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1574C59-E8A9-8D86-3A32-D89ADDB443FD}"/>
              </a:ext>
            </a:extLst>
          </p:cNvPr>
          <p:cNvSpPr txBox="1"/>
          <p:nvPr/>
        </p:nvSpPr>
        <p:spPr>
          <a:xfrm>
            <a:off x="1051074" y="3276390"/>
            <a:ext cx="4609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中国文化源远流长，博大精深。无数的本土学派以及外来文化在长期历史的发展过程中，在矛盾冲突中互相吸收和融合，并从东晋开始至隋唐时期，中国文化逐渐确立了以儒家为主体，儒释道三教各自独标旗帜，同时又合力互补以应用于社会的基本格局。从此我们就可以看出，中国文化发展的主基调就是丰富多彩、生机勃勃的。想要脱离三教来了解中国历史文化背景是不现实的。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545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A34D527-6AE0-2AD5-867C-E203BB6A4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40"/>
            <a:ext cx="12190413" cy="685710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429D88-E556-4357-80FE-7BEA3BB3AEBD}"/>
              </a:ext>
            </a:extLst>
          </p:cNvPr>
          <p:cNvGrpSpPr/>
          <p:nvPr/>
        </p:nvGrpSpPr>
        <p:grpSpPr>
          <a:xfrm>
            <a:off x="1658589" y="270953"/>
            <a:ext cx="3657600" cy="675582"/>
            <a:chOff x="1658589" y="321753"/>
            <a:chExt cx="3657600" cy="675582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62764A4D-EE0D-422E-8A14-29EA5A013832}"/>
                </a:ext>
              </a:extLst>
            </p:cNvPr>
            <p:cNvSpPr/>
            <p:nvPr/>
          </p:nvSpPr>
          <p:spPr>
            <a:xfrm>
              <a:off x="1658589" y="321753"/>
              <a:ext cx="2416028" cy="53860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zh-CN" altLang="en-US" sz="2900" dirty="0">
                  <a:solidFill>
                    <a:srgbClr val="40404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Arial" pitchFamily="34" charset="0"/>
                </a:rPr>
                <a:t>儒释道的融合</a:t>
              </a:r>
            </a:p>
          </p:txBody>
        </p:sp>
        <p:cxnSp>
          <p:nvCxnSpPr>
            <p:cNvPr id="10" name="直接箭头连接符 15">
              <a:extLst>
                <a:ext uri="{FF2B5EF4-FFF2-40B4-BE49-F238E27FC236}">
                  <a16:creationId xmlns:a16="http://schemas.microsoft.com/office/drawing/2014/main" id="{7690BFA1-D793-4957-B43B-A9DDF22707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2889" y="982143"/>
              <a:ext cx="3543300" cy="1519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lgDash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" name="3">
            <a:extLst>
              <a:ext uri="{FF2B5EF4-FFF2-40B4-BE49-F238E27FC236}">
                <a16:creationId xmlns:a16="http://schemas.microsoft.com/office/drawing/2014/main" id="{D255F661-5D92-43B7-83D5-E9884CF18352}"/>
              </a:ext>
            </a:extLst>
          </p:cNvPr>
          <p:cNvSpPr/>
          <p:nvPr/>
        </p:nvSpPr>
        <p:spPr>
          <a:xfrm>
            <a:off x="1055617" y="1848441"/>
            <a:ext cx="4843376" cy="433886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E0051C52-C459-47C2-841E-7ABD73CFD831}"/>
              </a:ext>
            </a:extLst>
          </p:cNvPr>
          <p:cNvSpPr txBox="1"/>
          <p:nvPr/>
        </p:nvSpPr>
        <p:spPr>
          <a:xfrm>
            <a:off x="1411552" y="2233159"/>
            <a:ext cx="36467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求同存异，相互补充，相互吸收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5" name="30">
            <a:extLst>
              <a:ext uri="{FF2B5EF4-FFF2-40B4-BE49-F238E27FC236}">
                <a16:creationId xmlns:a16="http://schemas.microsoft.com/office/drawing/2014/main" id="{7CABE5BC-C2E8-4430-BCD6-C7270A66F65B}"/>
              </a:ext>
            </a:extLst>
          </p:cNvPr>
          <p:cNvCxnSpPr>
            <a:cxnSpLocks/>
          </p:cNvCxnSpPr>
          <p:nvPr/>
        </p:nvCxnSpPr>
        <p:spPr>
          <a:xfrm>
            <a:off x="1411552" y="3175285"/>
            <a:ext cx="3888351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633CF4A0-64FA-DBA5-734F-CADACB821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206" y="1823158"/>
            <a:ext cx="5661365" cy="24384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DB974FC-0022-E1B8-5C50-8A31EB5BDCFB}"/>
              </a:ext>
            </a:extLst>
          </p:cNvPr>
          <p:cNvSpPr txBox="1"/>
          <p:nvPr/>
        </p:nvSpPr>
        <p:spPr>
          <a:xfrm>
            <a:off x="1055617" y="3187362"/>
            <a:ext cx="48433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儒释道三教正是因为在历史上相互补充、相互吸收以构成中国文化的基本格局、中华民族的基本精神，而也正是这种务实、开放、容纳、吸收、融会的精神的存在，才使得各派思想文化之间存在动力去相互融合。用动态的眼光去看待问题，根据不同的历史环境去总结适合环境的思想，在保持各自个体独立性”的同时，做到你中有我，我中有你，在“异”中求“同”。这种思想造就了如今的中华文化，也是我们在中华文化长河的发展中最值得学习的精神。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360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A34D527-6AE0-2AD5-867C-E203BB6A4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40"/>
            <a:ext cx="12190413" cy="685710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429D88-E556-4357-80FE-7BEA3BB3AEBD}"/>
              </a:ext>
            </a:extLst>
          </p:cNvPr>
          <p:cNvGrpSpPr/>
          <p:nvPr/>
        </p:nvGrpSpPr>
        <p:grpSpPr>
          <a:xfrm>
            <a:off x="1658589" y="270953"/>
            <a:ext cx="3657600" cy="675582"/>
            <a:chOff x="1658589" y="321753"/>
            <a:chExt cx="3657600" cy="675582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62764A4D-EE0D-422E-8A14-29EA5A013832}"/>
                </a:ext>
              </a:extLst>
            </p:cNvPr>
            <p:cNvSpPr/>
            <p:nvPr/>
          </p:nvSpPr>
          <p:spPr>
            <a:xfrm>
              <a:off x="1658589" y="321753"/>
              <a:ext cx="928441" cy="53860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zh-CN" altLang="en-US" sz="2900" dirty="0">
                  <a:solidFill>
                    <a:srgbClr val="40404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Arial" pitchFamily="34" charset="0"/>
                </a:rPr>
                <a:t>玄学</a:t>
              </a:r>
            </a:p>
          </p:txBody>
        </p:sp>
        <p:cxnSp>
          <p:nvCxnSpPr>
            <p:cNvPr id="10" name="直接箭头连接符 15">
              <a:extLst>
                <a:ext uri="{FF2B5EF4-FFF2-40B4-BE49-F238E27FC236}">
                  <a16:creationId xmlns:a16="http://schemas.microsoft.com/office/drawing/2014/main" id="{7690BFA1-D793-4957-B43B-A9DDF22707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2889" y="982143"/>
              <a:ext cx="3543300" cy="1519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lgDash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" name="3">
            <a:extLst>
              <a:ext uri="{FF2B5EF4-FFF2-40B4-BE49-F238E27FC236}">
                <a16:creationId xmlns:a16="http://schemas.microsoft.com/office/drawing/2014/main" id="{D255F661-5D92-43B7-83D5-E9884CF18352}"/>
              </a:ext>
            </a:extLst>
          </p:cNvPr>
          <p:cNvSpPr/>
          <p:nvPr/>
        </p:nvSpPr>
        <p:spPr>
          <a:xfrm>
            <a:off x="1055617" y="1848441"/>
            <a:ext cx="4843376" cy="433886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E0051C52-C459-47C2-841E-7ABD73CFD831}"/>
              </a:ext>
            </a:extLst>
          </p:cNvPr>
          <p:cNvSpPr txBox="1"/>
          <p:nvPr/>
        </p:nvSpPr>
        <p:spPr>
          <a:xfrm>
            <a:off x="1411550" y="1887313"/>
            <a:ext cx="437342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玄学是盛于魏晋南北朝的哲学思潮，本来以解释“三玄”（</a:t>
            </a:r>
            <a:r>
              <a:rPr lang="en-US" altLang="zh-CN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老子</a:t>
            </a:r>
            <a:r>
              <a:rPr lang="en-US" altLang="zh-CN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庄子</a:t>
            </a:r>
            <a:r>
              <a:rPr lang="en-US" altLang="zh-CN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周易</a:t>
            </a:r>
            <a:r>
              <a:rPr lang="en-US" altLang="zh-CN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）为主，后来发展成讨论和解释其他道家、儒家经典的清谈风气。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5" name="30">
            <a:extLst>
              <a:ext uri="{FF2B5EF4-FFF2-40B4-BE49-F238E27FC236}">
                <a16:creationId xmlns:a16="http://schemas.microsoft.com/office/drawing/2014/main" id="{7CABE5BC-C2E8-4430-BCD6-C7270A66F65B}"/>
              </a:ext>
            </a:extLst>
          </p:cNvPr>
          <p:cNvCxnSpPr>
            <a:cxnSpLocks/>
          </p:cNvCxnSpPr>
          <p:nvPr/>
        </p:nvCxnSpPr>
        <p:spPr>
          <a:xfrm>
            <a:off x="1411552" y="3175285"/>
            <a:ext cx="3888351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DDB974FC-0022-E1B8-5C50-8A31EB5BDCFB}"/>
              </a:ext>
            </a:extLst>
          </p:cNvPr>
          <p:cNvSpPr txBox="1"/>
          <p:nvPr/>
        </p:nvSpPr>
        <p:spPr>
          <a:xfrm>
            <a:off x="1055617" y="3187362"/>
            <a:ext cx="48433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现代的所谓“玄学”，是在古代玄学的思想基础上，作为生命过程中的运用法则或方法，并非学术上所说变成神秘主义式的民间信仰，因而，玄学家等），包括术数、占卜、算命、风水、择日、姓名学、开坛作法等命术鬼神学理方法实践在生活中，多数民间信仰从业者或术数先生称源自道家和阴阳家的学说。民间信仰被认为是文化的一部分，与人们日常生活息息相关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F480EE-31DB-4F8A-F4F4-E3092AAAF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683" y="474011"/>
            <a:ext cx="2952574" cy="27616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DD7A01A-D47B-C596-C16A-7EDFADAC4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965" y="3361091"/>
            <a:ext cx="2952573" cy="18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2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A34D527-6AE0-2AD5-867C-E203BB6A4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40"/>
            <a:ext cx="12190413" cy="685710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429D88-E556-4357-80FE-7BEA3BB3AEBD}"/>
              </a:ext>
            </a:extLst>
          </p:cNvPr>
          <p:cNvGrpSpPr/>
          <p:nvPr/>
        </p:nvGrpSpPr>
        <p:grpSpPr>
          <a:xfrm>
            <a:off x="1658589" y="270953"/>
            <a:ext cx="3657600" cy="675582"/>
            <a:chOff x="1658589" y="321753"/>
            <a:chExt cx="3657600" cy="675582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62764A4D-EE0D-422E-8A14-29EA5A013832}"/>
                </a:ext>
              </a:extLst>
            </p:cNvPr>
            <p:cNvSpPr/>
            <p:nvPr/>
          </p:nvSpPr>
          <p:spPr>
            <a:xfrm>
              <a:off x="1658589" y="321753"/>
              <a:ext cx="2416028" cy="53860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zh-CN" altLang="en-US" sz="2900" dirty="0">
                  <a:solidFill>
                    <a:srgbClr val="40404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Arial" pitchFamily="34" charset="0"/>
                </a:rPr>
                <a:t>佛教的中国化</a:t>
              </a:r>
            </a:p>
          </p:txBody>
        </p:sp>
        <p:cxnSp>
          <p:nvCxnSpPr>
            <p:cNvPr id="10" name="直接箭头连接符 15">
              <a:extLst>
                <a:ext uri="{FF2B5EF4-FFF2-40B4-BE49-F238E27FC236}">
                  <a16:creationId xmlns:a16="http://schemas.microsoft.com/office/drawing/2014/main" id="{7690BFA1-D793-4957-B43B-A9DDF22707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2889" y="982143"/>
              <a:ext cx="3543300" cy="1519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lgDash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" name="3">
            <a:extLst>
              <a:ext uri="{FF2B5EF4-FFF2-40B4-BE49-F238E27FC236}">
                <a16:creationId xmlns:a16="http://schemas.microsoft.com/office/drawing/2014/main" id="{D255F661-5D92-43B7-83D5-E9884CF18352}"/>
              </a:ext>
            </a:extLst>
          </p:cNvPr>
          <p:cNvSpPr/>
          <p:nvPr/>
        </p:nvSpPr>
        <p:spPr>
          <a:xfrm>
            <a:off x="1055617" y="1848441"/>
            <a:ext cx="4843376" cy="433886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E0051C52-C459-47C2-841E-7ABD73CFD831}"/>
              </a:ext>
            </a:extLst>
          </p:cNvPr>
          <p:cNvSpPr txBox="1"/>
          <p:nvPr/>
        </p:nvSpPr>
        <p:spPr>
          <a:xfrm>
            <a:off x="1055617" y="1840295"/>
            <a:ext cx="4953297" cy="46166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与印度佛教相比，简易性成了中国佛教的基本特征表现为：</a:t>
            </a:r>
          </a:p>
          <a:p>
            <a:r>
              <a:rPr lang="zh-CN" altLang="en-US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①明心见性、见性成佛：认为佛性是人的本性，人人都具先天菩提智慧，因此又能觉悟本性而成佛，众生没有成佛，就是因为迷惑，一旦万念俱灰，真智显露，就明心见性，内外彻悟、见性成佛。这派以惠能为代表，他把以心外佛变成了心内佛，把佛变成平常人。</a:t>
            </a:r>
          </a:p>
          <a:p>
            <a:r>
              <a:rPr lang="zh-CN" altLang="en-US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②顿悟成佛，与渐悟相对：提出一念觉悟，刹那成佛，以禅宗为代表。充分反映了中国佛教的教义。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③</a:t>
            </a:r>
            <a:r>
              <a:rPr lang="zh-CN" altLang="en-US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称名念佛：净土宗，提出：“称名念佛”的易行道。实行称名念佛为外因，实想念佛、观想念佛为内因，内外相应，往生极乐净土佛国。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450AF7-1BFB-2537-F707-BF0B67502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939" y="1155711"/>
            <a:ext cx="5622808" cy="316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76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55AB701-8349-42D6-8B3E-18C8D2C24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C46577B-D9E7-4D57-8E05-E04F403A3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67555" y="1198996"/>
            <a:ext cx="3197816" cy="302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1">
            <a:extLst>
              <a:ext uri="{FF2B5EF4-FFF2-40B4-BE49-F238E27FC236}">
                <a16:creationId xmlns:a16="http://schemas.microsoft.com/office/drawing/2014/main" id="{FCC9E4D0-4E3F-4D70-9BCC-1F91D7EE1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0497" y="2254111"/>
            <a:ext cx="172354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60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迷你简剪纸"/>
              </a:rPr>
              <a:t>观点</a:t>
            </a:r>
            <a:endParaRPr lang="zh-CN" altLang="en-US" sz="6000" b="1" dirty="0">
              <a:solidFill>
                <a:srgbClr val="40404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迷你简剪纸"/>
            </a:endParaRPr>
          </a:p>
        </p:txBody>
      </p:sp>
    </p:spTree>
    <p:extLst>
      <p:ext uri="{BB962C8B-B14F-4D97-AF65-F5344CB8AC3E}">
        <p14:creationId xmlns:p14="http://schemas.microsoft.com/office/powerpoint/2010/main" val="76998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F52471D-1D10-D0A7-B04F-7AF53DE8D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40"/>
            <a:ext cx="12190413" cy="685710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429D88-E556-4357-80FE-7BEA3BB3AEBD}"/>
              </a:ext>
            </a:extLst>
          </p:cNvPr>
          <p:cNvGrpSpPr/>
          <p:nvPr/>
        </p:nvGrpSpPr>
        <p:grpSpPr>
          <a:xfrm>
            <a:off x="1658589" y="270953"/>
            <a:ext cx="3657600" cy="675582"/>
            <a:chOff x="1658589" y="321753"/>
            <a:chExt cx="3657600" cy="675582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62764A4D-EE0D-422E-8A14-29EA5A013832}"/>
                </a:ext>
              </a:extLst>
            </p:cNvPr>
            <p:cNvSpPr/>
            <p:nvPr/>
          </p:nvSpPr>
          <p:spPr>
            <a:xfrm>
              <a:off x="1658589" y="321753"/>
              <a:ext cx="928441" cy="53860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zh-CN" altLang="en-US" sz="2900" b="1" dirty="0">
                  <a:solidFill>
                    <a:srgbClr val="404040"/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sym typeface="Arial" pitchFamily="34" charset="0"/>
                </a:rPr>
                <a:t>儒家</a:t>
              </a:r>
            </a:p>
          </p:txBody>
        </p:sp>
        <p:cxnSp>
          <p:nvCxnSpPr>
            <p:cNvPr id="10" name="直接箭头连接符 15">
              <a:extLst>
                <a:ext uri="{FF2B5EF4-FFF2-40B4-BE49-F238E27FC236}">
                  <a16:creationId xmlns:a16="http://schemas.microsoft.com/office/drawing/2014/main" id="{7690BFA1-D793-4957-B43B-A9DDF22707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2889" y="982143"/>
              <a:ext cx="3543300" cy="1519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lgDash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" name="3">
            <a:extLst>
              <a:ext uri="{FF2B5EF4-FFF2-40B4-BE49-F238E27FC236}">
                <a16:creationId xmlns:a16="http://schemas.microsoft.com/office/drawing/2014/main" id="{D255F661-5D92-43B7-83D5-E9884CF18352}"/>
              </a:ext>
            </a:extLst>
          </p:cNvPr>
          <p:cNvSpPr/>
          <p:nvPr/>
        </p:nvSpPr>
        <p:spPr>
          <a:xfrm>
            <a:off x="1055617" y="1848441"/>
            <a:ext cx="4843376" cy="433886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E0051C52-C459-47C2-841E-7ABD73CFD831}"/>
              </a:ext>
            </a:extLst>
          </p:cNvPr>
          <p:cNvSpPr txBox="1"/>
          <p:nvPr/>
        </p:nvSpPr>
        <p:spPr>
          <a:xfrm>
            <a:off x="1378008" y="2374790"/>
            <a:ext cx="364674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孔子是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不是圣人</a:t>
            </a:r>
          </a:p>
        </p:txBody>
      </p:sp>
      <p:sp>
        <p:nvSpPr>
          <p:cNvPr id="11" name="TextBox 106">
            <a:extLst>
              <a:ext uri="{FF2B5EF4-FFF2-40B4-BE49-F238E27FC236}">
                <a16:creationId xmlns:a16="http://schemas.microsoft.com/office/drawing/2014/main" id="{6B836064-C7C3-46B8-9443-17CA151CD8D8}"/>
              </a:ext>
            </a:extLst>
          </p:cNvPr>
          <p:cNvSpPr txBox="1"/>
          <p:nvPr/>
        </p:nvSpPr>
        <p:spPr>
          <a:xfrm>
            <a:off x="1344351" y="3030231"/>
            <a:ext cx="4165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是：从思想上普及群众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ts val="15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在那个混乱的时代，这是第一个做到的，将底层所接触不到的应有的教育普及到人们。当然，也并非普通百姓。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TextBox 106">
            <a:extLst>
              <a:ext uri="{FF2B5EF4-FFF2-40B4-BE49-F238E27FC236}">
                <a16:creationId xmlns:a16="http://schemas.microsoft.com/office/drawing/2014/main" id="{9026DEBA-0EE3-4DEA-9C3E-1059BAB5DAAA}"/>
              </a:ext>
            </a:extLst>
          </p:cNvPr>
          <p:cNvSpPr txBox="1"/>
          <p:nvPr/>
        </p:nvSpPr>
        <p:spPr>
          <a:xfrm>
            <a:off x="1344351" y="4700055"/>
            <a:ext cx="4165206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不是：修身齐家治国平天下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ts val="15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儒家的观念不适合治国平天下，孔子周游列国也未曾得到合适的位置。只能回到日渐式微的鲁国，鲁国治国是最受儒家思想的，也是灭亡的。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ts val="1500"/>
              </a:lnSpc>
            </a:pP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丧家狗，我读论语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中孔子有理想而不得实现，颠沛流离，像无家可归的流浪狗。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5" name="30">
            <a:extLst>
              <a:ext uri="{FF2B5EF4-FFF2-40B4-BE49-F238E27FC236}">
                <a16:creationId xmlns:a16="http://schemas.microsoft.com/office/drawing/2014/main" id="{7CABE5BC-C2E8-4430-BCD6-C7270A66F65B}"/>
              </a:ext>
            </a:extLst>
          </p:cNvPr>
          <p:cNvCxnSpPr>
            <a:cxnSpLocks/>
          </p:cNvCxnSpPr>
          <p:nvPr/>
        </p:nvCxnSpPr>
        <p:spPr>
          <a:xfrm>
            <a:off x="1411552" y="2848712"/>
            <a:ext cx="3888351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31">
            <a:extLst>
              <a:ext uri="{FF2B5EF4-FFF2-40B4-BE49-F238E27FC236}">
                <a16:creationId xmlns:a16="http://schemas.microsoft.com/office/drawing/2014/main" id="{80C5AB24-538B-45E1-BC54-B9DEA5C9CA21}"/>
              </a:ext>
            </a:extLst>
          </p:cNvPr>
          <p:cNvCxnSpPr>
            <a:cxnSpLocks/>
          </p:cNvCxnSpPr>
          <p:nvPr/>
        </p:nvCxnSpPr>
        <p:spPr>
          <a:xfrm>
            <a:off x="1411552" y="4569172"/>
            <a:ext cx="3888351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E658F444-347D-B4CE-2509-7A882DFBA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088" y="-121396"/>
            <a:ext cx="3056667" cy="30566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6BD953C-4554-C1CD-1CFE-1E9A86FB6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088" y="2513289"/>
            <a:ext cx="3452732" cy="17372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FCB85BF-BEF7-3170-6CF7-545EAF563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1955" y="2848712"/>
            <a:ext cx="2002770" cy="32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5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28FE696-7210-B664-BCB2-8ED984F93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40"/>
            <a:ext cx="12190413" cy="685710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429D88-E556-4357-80FE-7BEA3BB3AEBD}"/>
              </a:ext>
            </a:extLst>
          </p:cNvPr>
          <p:cNvGrpSpPr/>
          <p:nvPr/>
        </p:nvGrpSpPr>
        <p:grpSpPr>
          <a:xfrm>
            <a:off x="1658589" y="270953"/>
            <a:ext cx="3657600" cy="675582"/>
            <a:chOff x="1658589" y="321753"/>
            <a:chExt cx="3657600" cy="675582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62764A4D-EE0D-422E-8A14-29EA5A013832}"/>
                </a:ext>
              </a:extLst>
            </p:cNvPr>
            <p:cNvSpPr/>
            <p:nvPr/>
          </p:nvSpPr>
          <p:spPr>
            <a:xfrm>
              <a:off x="1658589" y="321753"/>
              <a:ext cx="928441" cy="53860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zh-CN" altLang="en-US" sz="2900" b="1" dirty="0">
                  <a:solidFill>
                    <a:srgbClr val="404040"/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sym typeface="Arial" pitchFamily="34" charset="0"/>
                </a:rPr>
                <a:t>佛教</a:t>
              </a:r>
            </a:p>
          </p:txBody>
        </p:sp>
        <p:cxnSp>
          <p:nvCxnSpPr>
            <p:cNvPr id="10" name="直接箭头连接符 15">
              <a:extLst>
                <a:ext uri="{FF2B5EF4-FFF2-40B4-BE49-F238E27FC236}">
                  <a16:creationId xmlns:a16="http://schemas.microsoft.com/office/drawing/2014/main" id="{7690BFA1-D793-4957-B43B-A9DDF22707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2889" y="982143"/>
              <a:ext cx="3543300" cy="1519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lgDash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" name="3">
            <a:extLst>
              <a:ext uri="{FF2B5EF4-FFF2-40B4-BE49-F238E27FC236}">
                <a16:creationId xmlns:a16="http://schemas.microsoft.com/office/drawing/2014/main" id="{D255F661-5D92-43B7-83D5-E9884CF18352}"/>
              </a:ext>
            </a:extLst>
          </p:cNvPr>
          <p:cNvSpPr/>
          <p:nvPr/>
        </p:nvSpPr>
        <p:spPr>
          <a:xfrm>
            <a:off x="1055617" y="1848441"/>
            <a:ext cx="4843376" cy="433886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E0051C52-C459-47C2-841E-7ABD73CFD831}"/>
              </a:ext>
            </a:extLst>
          </p:cNvPr>
          <p:cNvSpPr txBox="1"/>
          <p:nvPr/>
        </p:nvSpPr>
        <p:spPr>
          <a:xfrm>
            <a:off x="1378008" y="2374790"/>
            <a:ext cx="36467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影响最大的</a:t>
            </a:r>
          </a:p>
        </p:txBody>
      </p:sp>
      <p:sp>
        <p:nvSpPr>
          <p:cNvPr id="11" name="TextBox 106">
            <a:extLst>
              <a:ext uri="{FF2B5EF4-FFF2-40B4-BE49-F238E27FC236}">
                <a16:creationId xmlns:a16="http://schemas.microsoft.com/office/drawing/2014/main" id="{6B836064-C7C3-46B8-9443-17CA151CD8D8}"/>
              </a:ext>
            </a:extLst>
          </p:cNvPr>
          <p:cNvSpPr txBox="1"/>
          <p:nvPr/>
        </p:nvSpPr>
        <p:spPr>
          <a:xfrm>
            <a:off x="1344351" y="3030231"/>
            <a:ext cx="4165206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烧香拜佛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TextBox 106">
            <a:extLst>
              <a:ext uri="{FF2B5EF4-FFF2-40B4-BE49-F238E27FC236}">
                <a16:creationId xmlns:a16="http://schemas.microsoft.com/office/drawing/2014/main" id="{9026DEBA-0EE3-4DEA-9C3E-1059BAB5DAAA}"/>
              </a:ext>
            </a:extLst>
          </p:cNvPr>
          <p:cNvSpPr txBox="1"/>
          <p:nvPr/>
        </p:nvSpPr>
        <p:spPr>
          <a:xfrm>
            <a:off x="1344351" y="4700055"/>
            <a:ext cx="4165206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外来的教派却成为更胜似传统的教派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5" name="30">
            <a:extLst>
              <a:ext uri="{FF2B5EF4-FFF2-40B4-BE49-F238E27FC236}">
                <a16:creationId xmlns:a16="http://schemas.microsoft.com/office/drawing/2014/main" id="{7CABE5BC-C2E8-4430-BCD6-C7270A66F65B}"/>
              </a:ext>
            </a:extLst>
          </p:cNvPr>
          <p:cNvCxnSpPr>
            <a:cxnSpLocks/>
          </p:cNvCxnSpPr>
          <p:nvPr/>
        </p:nvCxnSpPr>
        <p:spPr>
          <a:xfrm>
            <a:off x="1411552" y="2848712"/>
            <a:ext cx="3888351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31">
            <a:extLst>
              <a:ext uri="{FF2B5EF4-FFF2-40B4-BE49-F238E27FC236}">
                <a16:creationId xmlns:a16="http://schemas.microsoft.com/office/drawing/2014/main" id="{80C5AB24-538B-45E1-BC54-B9DEA5C9CA21}"/>
              </a:ext>
            </a:extLst>
          </p:cNvPr>
          <p:cNvCxnSpPr>
            <a:cxnSpLocks/>
          </p:cNvCxnSpPr>
          <p:nvPr/>
        </p:nvCxnSpPr>
        <p:spPr>
          <a:xfrm>
            <a:off x="1411552" y="4569172"/>
            <a:ext cx="3888351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76AA57E5-9703-45DB-09CF-B4A9FA4F1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793" y="660755"/>
            <a:ext cx="2565729" cy="25657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75EAE0-595C-ACF2-894D-6431CA989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857" y="3337000"/>
            <a:ext cx="3968932" cy="298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6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28FE696-7210-B664-BCB2-8ED984F93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40"/>
            <a:ext cx="12190413" cy="685710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429D88-E556-4357-80FE-7BEA3BB3AEBD}"/>
              </a:ext>
            </a:extLst>
          </p:cNvPr>
          <p:cNvGrpSpPr/>
          <p:nvPr/>
        </p:nvGrpSpPr>
        <p:grpSpPr>
          <a:xfrm>
            <a:off x="1658589" y="270953"/>
            <a:ext cx="3657600" cy="675582"/>
            <a:chOff x="1658589" y="321753"/>
            <a:chExt cx="3657600" cy="675582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62764A4D-EE0D-422E-8A14-29EA5A013832}"/>
                </a:ext>
              </a:extLst>
            </p:cNvPr>
            <p:cNvSpPr/>
            <p:nvPr/>
          </p:nvSpPr>
          <p:spPr>
            <a:xfrm>
              <a:off x="1658589" y="321753"/>
              <a:ext cx="928441" cy="53860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zh-CN" altLang="en-US" sz="2900" b="1" dirty="0">
                  <a:solidFill>
                    <a:srgbClr val="404040"/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sym typeface="Arial" pitchFamily="34" charset="0"/>
                </a:rPr>
                <a:t>道教</a:t>
              </a:r>
            </a:p>
          </p:txBody>
        </p:sp>
        <p:cxnSp>
          <p:nvCxnSpPr>
            <p:cNvPr id="10" name="直接箭头连接符 15">
              <a:extLst>
                <a:ext uri="{FF2B5EF4-FFF2-40B4-BE49-F238E27FC236}">
                  <a16:creationId xmlns:a16="http://schemas.microsoft.com/office/drawing/2014/main" id="{7690BFA1-D793-4957-B43B-A9DDF22707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2889" y="982143"/>
              <a:ext cx="3543300" cy="1519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lgDash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" name="3">
            <a:extLst>
              <a:ext uri="{FF2B5EF4-FFF2-40B4-BE49-F238E27FC236}">
                <a16:creationId xmlns:a16="http://schemas.microsoft.com/office/drawing/2014/main" id="{D255F661-5D92-43B7-83D5-E9884CF18352}"/>
              </a:ext>
            </a:extLst>
          </p:cNvPr>
          <p:cNvSpPr/>
          <p:nvPr/>
        </p:nvSpPr>
        <p:spPr>
          <a:xfrm>
            <a:off x="1055617" y="1848441"/>
            <a:ext cx="4843376" cy="433886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E0051C52-C459-47C2-841E-7ABD73CFD831}"/>
              </a:ext>
            </a:extLst>
          </p:cNvPr>
          <p:cNvSpPr txBox="1"/>
          <p:nvPr/>
        </p:nvSpPr>
        <p:spPr>
          <a:xfrm>
            <a:off x="1378008" y="2374790"/>
            <a:ext cx="36467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最接近常人生活的</a:t>
            </a:r>
          </a:p>
        </p:txBody>
      </p:sp>
      <p:sp>
        <p:nvSpPr>
          <p:cNvPr id="11" name="TextBox 106">
            <a:extLst>
              <a:ext uri="{FF2B5EF4-FFF2-40B4-BE49-F238E27FC236}">
                <a16:creationId xmlns:a16="http://schemas.microsoft.com/office/drawing/2014/main" id="{6B836064-C7C3-46B8-9443-17CA151CD8D8}"/>
              </a:ext>
            </a:extLst>
          </p:cNvPr>
          <p:cNvSpPr txBox="1"/>
          <p:nvPr/>
        </p:nvSpPr>
        <p:spPr>
          <a:xfrm>
            <a:off x="1344351" y="3030231"/>
            <a:ext cx="4165206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出生，名字，成长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TextBox 106">
            <a:extLst>
              <a:ext uri="{FF2B5EF4-FFF2-40B4-BE49-F238E27FC236}">
                <a16:creationId xmlns:a16="http://schemas.microsoft.com/office/drawing/2014/main" id="{9026DEBA-0EE3-4DEA-9C3E-1059BAB5DAAA}"/>
              </a:ext>
            </a:extLst>
          </p:cNvPr>
          <p:cNvSpPr txBox="1"/>
          <p:nvPr/>
        </p:nvSpPr>
        <p:spPr>
          <a:xfrm>
            <a:off x="1344351" y="4700055"/>
            <a:ext cx="4165206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婚姻，入土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5" name="30">
            <a:extLst>
              <a:ext uri="{FF2B5EF4-FFF2-40B4-BE49-F238E27FC236}">
                <a16:creationId xmlns:a16="http://schemas.microsoft.com/office/drawing/2014/main" id="{7CABE5BC-C2E8-4430-BCD6-C7270A66F65B}"/>
              </a:ext>
            </a:extLst>
          </p:cNvPr>
          <p:cNvCxnSpPr>
            <a:cxnSpLocks/>
          </p:cNvCxnSpPr>
          <p:nvPr/>
        </p:nvCxnSpPr>
        <p:spPr>
          <a:xfrm>
            <a:off x="1411552" y="2848712"/>
            <a:ext cx="3888351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31">
            <a:extLst>
              <a:ext uri="{FF2B5EF4-FFF2-40B4-BE49-F238E27FC236}">
                <a16:creationId xmlns:a16="http://schemas.microsoft.com/office/drawing/2014/main" id="{80C5AB24-538B-45E1-BC54-B9DEA5C9CA21}"/>
              </a:ext>
            </a:extLst>
          </p:cNvPr>
          <p:cNvCxnSpPr>
            <a:cxnSpLocks/>
          </p:cNvCxnSpPr>
          <p:nvPr/>
        </p:nvCxnSpPr>
        <p:spPr>
          <a:xfrm>
            <a:off x="1411552" y="4569172"/>
            <a:ext cx="3888351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A520FF3-8EDF-726F-E7D0-4E7D9B8D6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384" y="705587"/>
            <a:ext cx="2143125" cy="21431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889210-3AAF-3CA1-4B9C-649855CDD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046" y="2174841"/>
            <a:ext cx="21907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8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6370434C-0DFE-0822-A730-638996C1A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40"/>
            <a:ext cx="12190413" cy="685710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429D88-E556-4357-80FE-7BEA3BB3AEBD}"/>
              </a:ext>
            </a:extLst>
          </p:cNvPr>
          <p:cNvGrpSpPr/>
          <p:nvPr/>
        </p:nvGrpSpPr>
        <p:grpSpPr>
          <a:xfrm>
            <a:off x="1658589" y="270953"/>
            <a:ext cx="3657600" cy="675582"/>
            <a:chOff x="1658589" y="321753"/>
            <a:chExt cx="3657600" cy="675582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62764A4D-EE0D-422E-8A14-29EA5A013832}"/>
                </a:ext>
              </a:extLst>
            </p:cNvPr>
            <p:cNvSpPr/>
            <p:nvPr/>
          </p:nvSpPr>
          <p:spPr>
            <a:xfrm>
              <a:off x="1658589" y="321753"/>
              <a:ext cx="3164759" cy="53860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zh-CN" altLang="en-US" sz="2900" b="1" dirty="0">
                  <a:solidFill>
                    <a:srgbClr val="40404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Arial" pitchFamily="34" charset="0"/>
                </a:rPr>
                <a:t>自我与他我：</a:t>
              </a:r>
              <a:r>
                <a:rPr lang="en-US" altLang="zh-CN" sz="2900" b="1" dirty="0">
                  <a:solidFill>
                    <a:srgbClr val="40404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Arial" pitchFamily="34" charset="0"/>
                </a:rPr>
                <a:t>EVA</a:t>
              </a:r>
              <a:endParaRPr lang="zh-CN" altLang="en-US" sz="2900" b="1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itchFamily="34" charset="0"/>
              </a:endParaRPr>
            </a:p>
          </p:txBody>
        </p:sp>
        <p:cxnSp>
          <p:nvCxnSpPr>
            <p:cNvPr id="10" name="直接箭头连接符 15">
              <a:extLst>
                <a:ext uri="{FF2B5EF4-FFF2-40B4-BE49-F238E27FC236}">
                  <a16:creationId xmlns:a16="http://schemas.microsoft.com/office/drawing/2014/main" id="{7690BFA1-D793-4957-B43B-A9DDF22707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2889" y="982143"/>
              <a:ext cx="3543300" cy="1519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lgDash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" name="3">
            <a:extLst>
              <a:ext uri="{FF2B5EF4-FFF2-40B4-BE49-F238E27FC236}">
                <a16:creationId xmlns:a16="http://schemas.microsoft.com/office/drawing/2014/main" id="{D255F661-5D92-43B7-83D5-E9884CF18352}"/>
              </a:ext>
            </a:extLst>
          </p:cNvPr>
          <p:cNvSpPr/>
          <p:nvPr/>
        </p:nvSpPr>
        <p:spPr>
          <a:xfrm>
            <a:off x="1055617" y="1848441"/>
            <a:ext cx="4843376" cy="433886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E0051C52-C459-47C2-841E-7ABD73CFD831}"/>
              </a:ext>
            </a:extLst>
          </p:cNvPr>
          <p:cNvSpPr txBox="1"/>
          <p:nvPr/>
        </p:nvSpPr>
        <p:spPr>
          <a:xfrm>
            <a:off x="1378007" y="2021491"/>
            <a:ext cx="36467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自我</a:t>
            </a:r>
          </a:p>
        </p:txBody>
      </p:sp>
      <p:cxnSp>
        <p:nvCxnSpPr>
          <p:cNvPr id="15" name="30">
            <a:extLst>
              <a:ext uri="{FF2B5EF4-FFF2-40B4-BE49-F238E27FC236}">
                <a16:creationId xmlns:a16="http://schemas.microsoft.com/office/drawing/2014/main" id="{7CABE5BC-C2E8-4430-BCD6-C7270A66F65B}"/>
              </a:ext>
            </a:extLst>
          </p:cNvPr>
          <p:cNvCxnSpPr>
            <a:cxnSpLocks/>
          </p:cNvCxnSpPr>
          <p:nvPr/>
        </p:nvCxnSpPr>
        <p:spPr>
          <a:xfrm>
            <a:off x="1411552" y="2428829"/>
            <a:ext cx="3888351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2BDDCBA-DC5F-B97C-E1C4-E766EEC5159E}"/>
              </a:ext>
            </a:extLst>
          </p:cNvPr>
          <p:cNvSpPr txBox="1"/>
          <p:nvPr/>
        </p:nvSpPr>
        <p:spPr>
          <a:xfrm>
            <a:off x="1291855" y="2386915"/>
            <a:ext cx="38190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人的个体都是自我，自我即自我的灵魂，自我的肉体。肉体是灵魂的容器，肉体禁锢了灵魂的自由，他的存在是隔开每个人本体的壁垒。人都是倾向于自我的，也就是封闭的。世界上的大多数人都是自怨自艾，自我封闭的，每个人都不愿与他人交流。</a:t>
            </a:r>
            <a:endParaRPr lang="en-US" altLang="zh-CN" dirty="0"/>
          </a:p>
          <a:p>
            <a:r>
              <a:rPr lang="zh-CN" altLang="en-US" dirty="0"/>
              <a:t>儒家强调修身，这是一种对自我自己的约束。佛教强调善恶想报，这是对自我行为的限制。道教强调阴阳忌讳，这是对自我肉体的制裁。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32CB0D-4AAA-0443-E9A3-B8C55076C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885" y="1432292"/>
            <a:ext cx="2212899" cy="30075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D017039-D327-08EA-C069-81EF9CCB4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885" y="4587105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4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C6AFB9-066A-1537-8B59-DB7880EA2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40"/>
            <a:ext cx="12190413" cy="685710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429D88-E556-4357-80FE-7BEA3BB3AEBD}"/>
              </a:ext>
            </a:extLst>
          </p:cNvPr>
          <p:cNvGrpSpPr/>
          <p:nvPr/>
        </p:nvGrpSpPr>
        <p:grpSpPr>
          <a:xfrm>
            <a:off x="1658589" y="270953"/>
            <a:ext cx="3657600" cy="675582"/>
            <a:chOff x="1658589" y="321753"/>
            <a:chExt cx="3657600" cy="675582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62764A4D-EE0D-422E-8A14-29EA5A013832}"/>
                </a:ext>
              </a:extLst>
            </p:cNvPr>
            <p:cNvSpPr/>
            <p:nvPr/>
          </p:nvSpPr>
          <p:spPr>
            <a:xfrm>
              <a:off x="1658589" y="321753"/>
              <a:ext cx="3164759" cy="53860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zh-CN" altLang="en-US" sz="2900" b="1" dirty="0">
                  <a:solidFill>
                    <a:srgbClr val="40404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Arial" pitchFamily="34" charset="0"/>
                </a:rPr>
                <a:t>自我与他我：</a:t>
              </a:r>
              <a:r>
                <a:rPr lang="en-US" altLang="zh-CN" sz="2900" b="1" dirty="0">
                  <a:solidFill>
                    <a:srgbClr val="40404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Arial" pitchFamily="34" charset="0"/>
                </a:rPr>
                <a:t>EVA</a:t>
              </a:r>
              <a:endParaRPr lang="zh-CN" altLang="en-US" sz="2900" b="1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itchFamily="34" charset="0"/>
              </a:endParaRPr>
            </a:p>
          </p:txBody>
        </p:sp>
        <p:cxnSp>
          <p:nvCxnSpPr>
            <p:cNvPr id="10" name="直接箭头连接符 15">
              <a:extLst>
                <a:ext uri="{FF2B5EF4-FFF2-40B4-BE49-F238E27FC236}">
                  <a16:creationId xmlns:a16="http://schemas.microsoft.com/office/drawing/2014/main" id="{7690BFA1-D793-4957-B43B-A9DDF22707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2889" y="982143"/>
              <a:ext cx="3543300" cy="1519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lgDash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" name="3">
            <a:extLst>
              <a:ext uri="{FF2B5EF4-FFF2-40B4-BE49-F238E27FC236}">
                <a16:creationId xmlns:a16="http://schemas.microsoft.com/office/drawing/2014/main" id="{D255F661-5D92-43B7-83D5-E9884CF18352}"/>
              </a:ext>
            </a:extLst>
          </p:cNvPr>
          <p:cNvSpPr/>
          <p:nvPr/>
        </p:nvSpPr>
        <p:spPr>
          <a:xfrm>
            <a:off x="1055617" y="1848441"/>
            <a:ext cx="4843376" cy="433886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E0051C52-C459-47C2-841E-7ABD73CFD831}"/>
              </a:ext>
            </a:extLst>
          </p:cNvPr>
          <p:cNvSpPr txBox="1"/>
          <p:nvPr/>
        </p:nvSpPr>
        <p:spPr>
          <a:xfrm>
            <a:off x="1378007" y="2021491"/>
            <a:ext cx="36467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他我</a:t>
            </a:r>
          </a:p>
        </p:txBody>
      </p:sp>
      <p:cxnSp>
        <p:nvCxnSpPr>
          <p:cNvPr id="15" name="30">
            <a:extLst>
              <a:ext uri="{FF2B5EF4-FFF2-40B4-BE49-F238E27FC236}">
                <a16:creationId xmlns:a16="http://schemas.microsoft.com/office/drawing/2014/main" id="{7CABE5BC-C2E8-4430-BCD6-C7270A66F65B}"/>
              </a:ext>
            </a:extLst>
          </p:cNvPr>
          <p:cNvCxnSpPr>
            <a:cxnSpLocks/>
          </p:cNvCxnSpPr>
          <p:nvPr/>
        </p:nvCxnSpPr>
        <p:spPr>
          <a:xfrm>
            <a:off x="1411552" y="2428829"/>
            <a:ext cx="3888351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2BDDCBA-DC5F-B97C-E1C4-E766EEC5159E}"/>
              </a:ext>
            </a:extLst>
          </p:cNvPr>
          <p:cNvSpPr txBox="1"/>
          <p:nvPr/>
        </p:nvSpPr>
        <p:spPr>
          <a:xfrm>
            <a:off x="1291855" y="2386915"/>
            <a:ext cx="38190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壁垒的出现就导致了他我。自我的先天存在就是抵御他我的同一，他我的同一性是希望所有人能够归一。人的肉体是脆弱的，易受伤的，易毁灭的。</a:t>
            </a:r>
            <a:endParaRPr lang="en-US" altLang="zh-CN" dirty="0"/>
          </a:p>
          <a:p>
            <a:r>
              <a:rPr lang="en-US" altLang="zh-CN" dirty="0"/>
              <a:t>EVA</a:t>
            </a:r>
            <a:r>
              <a:rPr lang="zh-CN" altLang="en-US" dirty="0"/>
              <a:t>中的观点：人类补全计划。所有人的起源都是莉莉丝，人类服下了智慧果实，拥有了科技，却失去了永生。补全计划希望通过逆生命的方式让所有人都化成生命之水，灵魂打破壁垒归为一体。这也是所有宗教崇拜的最高教义：归一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D017039-D327-08EA-C069-81EF9CCB4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736" y="3314758"/>
            <a:ext cx="3985715" cy="2232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88275E3-1647-AF50-D528-76EEED64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236" y="440552"/>
            <a:ext cx="4302321" cy="240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4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55AB701-8349-42D6-8B3E-18C8D2C24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C46577B-D9E7-4D57-8E05-E04F403A3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67555" y="1198996"/>
            <a:ext cx="3197816" cy="302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1">
            <a:extLst>
              <a:ext uri="{FF2B5EF4-FFF2-40B4-BE49-F238E27FC236}">
                <a16:creationId xmlns:a16="http://schemas.microsoft.com/office/drawing/2014/main" id="{FCC9E4D0-4E3F-4D70-9BCC-1F91D7EE1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0497" y="2254111"/>
            <a:ext cx="172354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60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迷你简剪纸"/>
              </a:rPr>
              <a:t>演绎</a:t>
            </a:r>
            <a:endParaRPr lang="zh-CN" altLang="en-US" sz="6000" b="1" dirty="0">
              <a:solidFill>
                <a:srgbClr val="40404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迷你简剪纸"/>
            </a:endParaRPr>
          </a:p>
        </p:txBody>
      </p:sp>
    </p:spTree>
    <p:extLst>
      <p:ext uri="{BB962C8B-B14F-4D97-AF65-F5344CB8AC3E}">
        <p14:creationId xmlns:p14="http://schemas.microsoft.com/office/powerpoint/2010/main" val="80480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08189F-3A26-78BB-B9B9-95F2948CF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40"/>
            <a:ext cx="12190413" cy="685710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429D88-E556-4357-80FE-7BEA3BB3AEBD}"/>
              </a:ext>
            </a:extLst>
          </p:cNvPr>
          <p:cNvGrpSpPr/>
          <p:nvPr/>
        </p:nvGrpSpPr>
        <p:grpSpPr>
          <a:xfrm>
            <a:off x="1658589" y="270953"/>
            <a:ext cx="3657600" cy="675582"/>
            <a:chOff x="1658589" y="321753"/>
            <a:chExt cx="3657600" cy="675582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62764A4D-EE0D-422E-8A14-29EA5A013832}"/>
                </a:ext>
              </a:extLst>
            </p:cNvPr>
            <p:cNvSpPr/>
            <p:nvPr/>
          </p:nvSpPr>
          <p:spPr>
            <a:xfrm>
              <a:off x="1658589" y="321753"/>
              <a:ext cx="3164759" cy="53860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zh-CN" altLang="en-US" sz="2900" b="1" dirty="0">
                  <a:solidFill>
                    <a:srgbClr val="40404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Arial" pitchFamily="34" charset="0"/>
                </a:rPr>
                <a:t>自我与他我：</a:t>
              </a:r>
              <a:r>
                <a:rPr lang="en-US" altLang="zh-CN" sz="2900" b="1" dirty="0">
                  <a:solidFill>
                    <a:srgbClr val="40404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Arial" pitchFamily="34" charset="0"/>
                </a:rPr>
                <a:t>EVA</a:t>
              </a:r>
              <a:endParaRPr lang="zh-CN" altLang="en-US" sz="2900" b="1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Arial" pitchFamily="34" charset="0"/>
              </a:endParaRPr>
            </a:p>
          </p:txBody>
        </p:sp>
        <p:cxnSp>
          <p:nvCxnSpPr>
            <p:cNvPr id="10" name="直接箭头连接符 15">
              <a:extLst>
                <a:ext uri="{FF2B5EF4-FFF2-40B4-BE49-F238E27FC236}">
                  <a16:creationId xmlns:a16="http://schemas.microsoft.com/office/drawing/2014/main" id="{7690BFA1-D793-4957-B43B-A9DDF22707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2889" y="982143"/>
              <a:ext cx="3543300" cy="1519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lgDash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" name="3">
            <a:extLst>
              <a:ext uri="{FF2B5EF4-FFF2-40B4-BE49-F238E27FC236}">
                <a16:creationId xmlns:a16="http://schemas.microsoft.com/office/drawing/2014/main" id="{D255F661-5D92-43B7-83D5-E9884CF18352}"/>
              </a:ext>
            </a:extLst>
          </p:cNvPr>
          <p:cNvSpPr/>
          <p:nvPr/>
        </p:nvSpPr>
        <p:spPr>
          <a:xfrm>
            <a:off x="1055617" y="1848441"/>
            <a:ext cx="4843376" cy="433886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E0051C52-C459-47C2-841E-7ABD73CFD831}"/>
              </a:ext>
            </a:extLst>
          </p:cNvPr>
          <p:cNvSpPr txBox="1"/>
          <p:nvPr/>
        </p:nvSpPr>
        <p:spPr>
          <a:xfrm>
            <a:off x="1378007" y="2021491"/>
            <a:ext cx="36467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自我与他我</a:t>
            </a:r>
          </a:p>
        </p:txBody>
      </p:sp>
      <p:cxnSp>
        <p:nvCxnSpPr>
          <p:cNvPr id="15" name="30">
            <a:extLst>
              <a:ext uri="{FF2B5EF4-FFF2-40B4-BE49-F238E27FC236}">
                <a16:creationId xmlns:a16="http://schemas.microsoft.com/office/drawing/2014/main" id="{7CABE5BC-C2E8-4430-BCD6-C7270A66F65B}"/>
              </a:ext>
            </a:extLst>
          </p:cNvPr>
          <p:cNvCxnSpPr>
            <a:cxnSpLocks/>
          </p:cNvCxnSpPr>
          <p:nvPr/>
        </p:nvCxnSpPr>
        <p:spPr>
          <a:xfrm>
            <a:off x="1411552" y="2428829"/>
            <a:ext cx="3888351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2BDDCBA-DC5F-B97C-E1C4-E766EEC5159E}"/>
              </a:ext>
            </a:extLst>
          </p:cNvPr>
          <p:cNvSpPr txBox="1"/>
          <p:nvPr/>
        </p:nvSpPr>
        <p:spPr>
          <a:xfrm>
            <a:off x="1291855" y="2386915"/>
            <a:ext cx="38190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人类回到生命的本体，每个人还是每个人么？</a:t>
            </a:r>
            <a:endParaRPr lang="en-US" altLang="zh-CN" dirty="0"/>
          </a:p>
          <a:p>
            <a:r>
              <a:rPr lang="zh-CN" altLang="en-US" dirty="0"/>
              <a:t>当然是的，这也是</a:t>
            </a:r>
            <a:r>
              <a:rPr lang="en-US" altLang="zh-CN" dirty="0"/>
              <a:t>EVA</a:t>
            </a:r>
            <a:r>
              <a:rPr lang="zh-CN" altLang="en-US" dirty="0"/>
              <a:t>所强调的，每个人都应该有自我，不应受到他人的控制。这种控制并非肉体上的控制，而是灵魂上的控制。回归后，自我的意识很容易出现他人的意识，此时，现实并不存在，存在的是思想，每个人都可以构造一个现实，每个人构造的现实可以是自己祈愿的，也可以是有他人耳语的。但一定要注意现实的本体是自我的灵魂</a:t>
            </a:r>
            <a:endParaRPr lang="en-US" altLang="zh-CN" dirty="0"/>
          </a:p>
          <a:p>
            <a:r>
              <a:rPr lang="zh-CN" altLang="en-US" dirty="0"/>
              <a:t>这也是在结尾，主角从生命之水中得到自己的肉体的观点。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D017039-D327-08EA-C069-81EF9CCB4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736" y="3314758"/>
            <a:ext cx="3985715" cy="2232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88275E3-1647-AF50-D528-76EEED64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236" y="440552"/>
            <a:ext cx="4302321" cy="240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5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429D88-E556-4357-80FE-7BEA3BB3AEBD}"/>
              </a:ext>
            </a:extLst>
          </p:cNvPr>
          <p:cNvGrpSpPr/>
          <p:nvPr/>
        </p:nvGrpSpPr>
        <p:grpSpPr>
          <a:xfrm>
            <a:off x="1658589" y="270953"/>
            <a:ext cx="3657600" cy="675582"/>
            <a:chOff x="1658589" y="321753"/>
            <a:chExt cx="3657600" cy="675582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62764A4D-EE0D-422E-8A14-29EA5A013832}"/>
                </a:ext>
              </a:extLst>
            </p:cNvPr>
            <p:cNvSpPr/>
            <p:nvPr/>
          </p:nvSpPr>
          <p:spPr>
            <a:xfrm>
              <a:off x="1658589" y="321753"/>
              <a:ext cx="2787925" cy="53860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zh-CN" altLang="en-US" sz="2900" b="1" dirty="0">
                  <a:solidFill>
                    <a:srgbClr val="404040"/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sym typeface="Arial" pitchFamily="34" charset="0"/>
                </a:rPr>
                <a:t>性善论与性恶论</a:t>
              </a:r>
            </a:p>
          </p:txBody>
        </p:sp>
        <p:cxnSp>
          <p:nvCxnSpPr>
            <p:cNvPr id="10" name="直接箭头连接符 15">
              <a:extLst>
                <a:ext uri="{FF2B5EF4-FFF2-40B4-BE49-F238E27FC236}">
                  <a16:creationId xmlns:a16="http://schemas.microsoft.com/office/drawing/2014/main" id="{7690BFA1-D793-4957-B43B-A9DDF22707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2889" y="982143"/>
              <a:ext cx="3543300" cy="1519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lgDash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" name="3">
            <a:extLst>
              <a:ext uri="{FF2B5EF4-FFF2-40B4-BE49-F238E27FC236}">
                <a16:creationId xmlns:a16="http://schemas.microsoft.com/office/drawing/2014/main" id="{D255F661-5D92-43B7-83D5-E9884CF18352}"/>
              </a:ext>
            </a:extLst>
          </p:cNvPr>
          <p:cNvSpPr/>
          <p:nvPr/>
        </p:nvSpPr>
        <p:spPr>
          <a:xfrm>
            <a:off x="1055617" y="1848441"/>
            <a:ext cx="4843376" cy="433886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E0051C52-C459-47C2-841E-7ABD73CFD831}"/>
              </a:ext>
            </a:extLst>
          </p:cNvPr>
          <p:cNvSpPr txBox="1"/>
          <p:nvPr/>
        </p:nvSpPr>
        <p:spPr>
          <a:xfrm>
            <a:off x="1378007" y="2021491"/>
            <a:ext cx="36467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性善论</a:t>
            </a:r>
          </a:p>
        </p:txBody>
      </p:sp>
      <p:cxnSp>
        <p:nvCxnSpPr>
          <p:cNvPr id="15" name="30">
            <a:extLst>
              <a:ext uri="{FF2B5EF4-FFF2-40B4-BE49-F238E27FC236}">
                <a16:creationId xmlns:a16="http://schemas.microsoft.com/office/drawing/2014/main" id="{7CABE5BC-C2E8-4430-BCD6-C7270A66F65B}"/>
              </a:ext>
            </a:extLst>
          </p:cNvPr>
          <p:cNvCxnSpPr>
            <a:cxnSpLocks/>
          </p:cNvCxnSpPr>
          <p:nvPr/>
        </p:nvCxnSpPr>
        <p:spPr>
          <a:xfrm>
            <a:off x="1411552" y="2428829"/>
            <a:ext cx="3888351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2BDDCBA-DC5F-B97C-E1C4-E766EEC5159E}"/>
              </a:ext>
            </a:extLst>
          </p:cNvPr>
          <p:cNvSpPr txBox="1"/>
          <p:nvPr/>
        </p:nvSpPr>
        <p:spPr>
          <a:xfrm>
            <a:off x="1291855" y="2386915"/>
            <a:ext cx="38190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性善论是一种对人性的看法，认为人之本性趋向善，行善比作恶要容易。性善论下有不同的学派，有性本善论、人性向善论。</a:t>
            </a:r>
            <a:endParaRPr lang="en-US" altLang="zh-CN" dirty="0"/>
          </a:p>
          <a:p>
            <a:r>
              <a:rPr lang="zh-CN" altLang="en-US" dirty="0"/>
              <a:t>孟子：恻隐之心，人皆有之；羞恶之心，人皆有之；恭敬之心，人皆有之；是非之心，人皆有之。恻隐之心，仁也；羞恶之心，义也；恭敬之心，礼也；是非之心，智也。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3">
            <a:extLst>
              <a:ext uri="{FF2B5EF4-FFF2-40B4-BE49-F238E27FC236}">
                <a16:creationId xmlns:a16="http://schemas.microsoft.com/office/drawing/2014/main" id="{08DDD919-6EF6-B5D9-3057-291A59C84ED2}"/>
              </a:ext>
            </a:extLst>
          </p:cNvPr>
          <p:cNvSpPr/>
          <p:nvPr/>
        </p:nvSpPr>
        <p:spPr>
          <a:xfrm>
            <a:off x="6134579" y="1851551"/>
            <a:ext cx="4843376" cy="433886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8E352184-C78F-8449-FB5D-AA399CDC663E}"/>
              </a:ext>
            </a:extLst>
          </p:cNvPr>
          <p:cNvSpPr txBox="1"/>
          <p:nvPr/>
        </p:nvSpPr>
        <p:spPr>
          <a:xfrm>
            <a:off x="6456969" y="2024601"/>
            <a:ext cx="36467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性善论</a:t>
            </a:r>
          </a:p>
        </p:txBody>
      </p:sp>
      <p:cxnSp>
        <p:nvCxnSpPr>
          <p:cNvPr id="7" name="30">
            <a:extLst>
              <a:ext uri="{FF2B5EF4-FFF2-40B4-BE49-F238E27FC236}">
                <a16:creationId xmlns:a16="http://schemas.microsoft.com/office/drawing/2014/main" id="{7B6291EB-D9D4-8F8D-7E05-B506AC1D21D7}"/>
              </a:ext>
            </a:extLst>
          </p:cNvPr>
          <p:cNvCxnSpPr>
            <a:cxnSpLocks/>
          </p:cNvCxnSpPr>
          <p:nvPr/>
        </p:nvCxnSpPr>
        <p:spPr>
          <a:xfrm>
            <a:off x="6490514" y="2431939"/>
            <a:ext cx="3888351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7A1EBBA-0C7E-21F3-8AE4-CEF97103F59F}"/>
              </a:ext>
            </a:extLst>
          </p:cNvPr>
          <p:cNvSpPr txBox="1"/>
          <p:nvPr/>
        </p:nvSpPr>
        <p:spPr>
          <a:xfrm>
            <a:off x="6370817" y="2390025"/>
            <a:ext cx="44080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朱熹在孟子的性善论基础上有所发展，但也有所变化。孟子论‘性善’，未名‘本善’或‘向善’，而朱熹主张‘性本善’，天理本善，但后天出现了趋恶的人欲，因此要‘存天理，灭人欲’。</a:t>
            </a:r>
            <a:endParaRPr lang="en-US" altLang="zh-CN" dirty="0"/>
          </a:p>
          <a:p>
            <a:r>
              <a:rPr lang="zh-CN" altLang="en-US" dirty="0"/>
              <a:t>法国启蒙思想家卢梭认为在原始时代，人们一无所有，愚昧无知，自由自在，但同时没有任何社会性，纯洁、善良，不会相互欺压，因此人性天性本是善良的，天生拥有自由、理性和良心，如果接受自然主义教育，顺性发展就可成为善良的人，实现善良的社会。</a:t>
            </a:r>
          </a:p>
        </p:txBody>
      </p:sp>
    </p:spTree>
    <p:extLst>
      <p:ext uri="{BB962C8B-B14F-4D97-AF65-F5344CB8AC3E}">
        <p14:creationId xmlns:p14="http://schemas.microsoft.com/office/powerpoint/2010/main" val="9185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4" grpId="0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429D88-E556-4357-80FE-7BEA3BB3AEBD}"/>
              </a:ext>
            </a:extLst>
          </p:cNvPr>
          <p:cNvGrpSpPr/>
          <p:nvPr/>
        </p:nvGrpSpPr>
        <p:grpSpPr>
          <a:xfrm>
            <a:off x="1658589" y="270953"/>
            <a:ext cx="3657600" cy="675582"/>
            <a:chOff x="1658589" y="321753"/>
            <a:chExt cx="3657600" cy="675582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62764A4D-EE0D-422E-8A14-29EA5A013832}"/>
                </a:ext>
              </a:extLst>
            </p:cNvPr>
            <p:cNvSpPr/>
            <p:nvPr/>
          </p:nvSpPr>
          <p:spPr>
            <a:xfrm>
              <a:off x="1658589" y="321753"/>
              <a:ext cx="2787925" cy="53860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zh-CN" altLang="en-US" sz="2900" b="1" dirty="0">
                  <a:solidFill>
                    <a:srgbClr val="404040"/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sym typeface="Arial" pitchFamily="34" charset="0"/>
                </a:rPr>
                <a:t>性恶论与性善论</a:t>
              </a:r>
            </a:p>
          </p:txBody>
        </p:sp>
        <p:cxnSp>
          <p:nvCxnSpPr>
            <p:cNvPr id="10" name="直接箭头连接符 15">
              <a:extLst>
                <a:ext uri="{FF2B5EF4-FFF2-40B4-BE49-F238E27FC236}">
                  <a16:creationId xmlns:a16="http://schemas.microsoft.com/office/drawing/2014/main" id="{7690BFA1-D793-4957-B43B-A9DDF22707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2889" y="982143"/>
              <a:ext cx="3543300" cy="1519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lgDash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" name="3">
            <a:extLst>
              <a:ext uri="{FF2B5EF4-FFF2-40B4-BE49-F238E27FC236}">
                <a16:creationId xmlns:a16="http://schemas.microsoft.com/office/drawing/2014/main" id="{D255F661-5D92-43B7-83D5-E9884CF18352}"/>
              </a:ext>
            </a:extLst>
          </p:cNvPr>
          <p:cNvSpPr/>
          <p:nvPr/>
        </p:nvSpPr>
        <p:spPr>
          <a:xfrm>
            <a:off x="1055617" y="1848441"/>
            <a:ext cx="4843376" cy="433886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E0051C52-C459-47C2-841E-7ABD73CFD831}"/>
              </a:ext>
            </a:extLst>
          </p:cNvPr>
          <p:cNvSpPr txBox="1"/>
          <p:nvPr/>
        </p:nvSpPr>
        <p:spPr>
          <a:xfrm>
            <a:off x="1378007" y="2021491"/>
            <a:ext cx="36467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性恶论</a:t>
            </a:r>
          </a:p>
        </p:txBody>
      </p:sp>
      <p:cxnSp>
        <p:nvCxnSpPr>
          <p:cNvPr id="15" name="30">
            <a:extLst>
              <a:ext uri="{FF2B5EF4-FFF2-40B4-BE49-F238E27FC236}">
                <a16:creationId xmlns:a16="http://schemas.microsoft.com/office/drawing/2014/main" id="{7CABE5BC-C2E8-4430-BCD6-C7270A66F65B}"/>
              </a:ext>
            </a:extLst>
          </p:cNvPr>
          <p:cNvCxnSpPr>
            <a:cxnSpLocks/>
          </p:cNvCxnSpPr>
          <p:nvPr/>
        </p:nvCxnSpPr>
        <p:spPr>
          <a:xfrm>
            <a:off x="1411552" y="2428829"/>
            <a:ext cx="3888351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2BDDCBA-DC5F-B97C-E1C4-E766EEC5159E}"/>
              </a:ext>
            </a:extLst>
          </p:cNvPr>
          <p:cNvSpPr txBox="1"/>
          <p:nvPr/>
        </p:nvSpPr>
        <p:spPr>
          <a:xfrm>
            <a:off x="1291855" y="2386915"/>
            <a:ext cx="38190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按照原始佛教十二因缘的理论，人是由于前世的无明，听凭本能驱使，造下业力，才转生此世的，因此一出娘胎就含有贪 、痴的本性，只有通过严格的修行，才能荡尽心魔，实现解脱。在</a:t>
            </a:r>
            <a:r>
              <a:rPr lang="en-US" altLang="zh-CN" dirty="0"/>
              <a:t>《</a:t>
            </a:r>
            <a:r>
              <a:rPr lang="zh-CN" altLang="en-US" dirty="0"/>
              <a:t>杂阿含经</a:t>
            </a:r>
            <a:r>
              <a:rPr lang="en-US" altLang="zh-CN" dirty="0"/>
              <a:t>》</a:t>
            </a:r>
            <a:r>
              <a:rPr lang="zh-CN" altLang="en-US" dirty="0"/>
              <a:t>中，释迦牟尼曾经将“无因无缘，众生清静”的理论斥为“邪见”。</a:t>
            </a:r>
          </a:p>
        </p:txBody>
      </p:sp>
      <p:sp>
        <p:nvSpPr>
          <p:cNvPr id="4" name="3">
            <a:extLst>
              <a:ext uri="{FF2B5EF4-FFF2-40B4-BE49-F238E27FC236}">
                <a16:creationId xmlns:a16="http://schemas.microsoft.com/office/drawing/2014/main" id="{08DDD919-6EF6-B5D9-3057-291A59C84ED2}"/>
              </a:ext>
            </a:extLst>
          </p:cNvPr>
          <p:cNvSpPr/>
          <p:nvPr/>
        </p:nvSpPr>
        <p:spPr>
          <a:xfrm>
            <a:off x="6134579" y="1851551"/>
            <a:ext cx="4843376" cy="433886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8E352184-C78F-8449-FB5D-AA399CDC663E}"/>
              </a:ext>
            </a:extLst>
          </p:cNvPr>
          <p:cNvSpPr txBox="1"/>
          <p:nvPr/>
        </p:nvSpPr>
        <p:spPr>
          <a:xfrm>
            <a:off x="6456969" y="2024601"/>
            <a:ext cx="36467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性恶论</a:t>
            </a:r>
          </a:p>
        </p:txBody>
      </p:sp>
      <p:cxnSp>
        <p:nvCxnSpPr>
          <p:cNvPr id="7" name="30">
            <a:extLst>
              <a:ext uri="{FF2B5EF4-FFF2-40B4-BE49-F238E27FC236}">
                <a16:creationId xmlns:a16="http://schemas.microsoft.com/office/drawing/2014/main" id="{7B6291EB-D9D4-8F8D-7E05-B506AC1D21D7}"/>
              </a:ext>
            </a:extLst>
          </p:cNvPr>
          <p:cNvCxnSpPr>
            <a:cxnSpLocks/>
          </p:cNvCxnSpPr>
          <p:nvPr/>
        </p:nvCxnSpPr>
        <p:spPr>
          <a:xfrm>
            <a:off x="6490514" y="2431939"/>
            <a:ext cx="3888351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7A1EBBA-0C7E-21F3-8AE4-CEF97103F59F}"/>
              </a:ext>
            </a:extLst>
          </p:cNvPr>
          <p:cNvSpPr txBox="1"/>
          <p:nvPr/>
        </p:nvSpPr>
        <p:spPr>
          <a:xfrm>
            <a:off x="6370817" y="2390025"/>
            <a:ext cx="44080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叔本华说：“在新生的婴儿身上已带着原罪，不过要在他成长时才显出来。</a:t>
            </a:r>
            <a:r>
              <a:rPr lang="en-US" altLang="zh-CN" dirty="0"/>
              <a:t>……</a:t>
            </a:r>
            <a:r>
              <a:rPr lang="zh-CN" altLang="en-US" dirty="0"/>
              <a:t>亚当不幸，我们所有的人也在亚当中不幸。</a:t>
            </a:r>
            <a:r>
              <a:rPr lang="en-US" altLang="zh-CN" dirty="0"/>
              <a:t>——</a:t>
            </a:r>
            <a:r>
              <a:rPr lang="zh-CN" altLang="en-US" dirty="0"/>
              <a:t>实际上原罪（意志的肯定）和解脱（意志的否定）之说就是构成基督教的内核的巨大真理，而其他的一切大半只是这内核的外皮和外壳或附件。”</a:t>
            </a:r>
            <a:r>
              <a:rPr lang="en-US" altLang="zh-CN" dirty="0"/>
              <a:t>[13]</a:t>
            </a:r>
            <a:r>
              <a:rPr lang="zh-CN" altLang="en-US" dirty="0"/>
              <a:t>他认为，人从一出生开始，意志先于理智，占了绝对位置，生存的意志乃是无目的、不可测量的，生命也因此是无意义的，也因为它性本恶，在追逐快乐之后随之而来的都是痛苦。</a:t>
            </a:r>
          </a:p>
        </p:txBody>
      </p:sp>
    </p:spTree>
    <p:extLst>
      <p:ext uri="{BB962C8B-B14F-4D97-AF65-F5344CB8AC3E}">
        <p14:creationId xmlns:p14="http://schemas.microsoft.com/office/powerpoint/2010/main" val="1081811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4" grpId="0" animBg="1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55AB701-8349-42D6-8B3E-18C8D2C24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C46577B-D9E7-4D57-8E05-E04F403A3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67555" y="1198996"/>
            <a:ext cx="3197816" cy="302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1">
            <a:extLst>
              <a:ext uri="{FF2B5EF4-FFF2-40B4-BE49-F238E27FC236}">
                <a16:creationId xmlns:a16="http://schemas.microsoft.com/office/drawing/2014/main" id="{FCC9E4D0-4E3F-4D70-9BCC-1F91D7EE1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0497" y="2254111"/>
            <a:ext cx="172354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60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迷你简剪纸"/>
              </a:rPr>
              <a:t>指正</a:t>
            </a:r>
            <a:endParaRPr lang="zh-CN" altLang="en-US" sz="6000" b="1" dirty="0">
              <a:solidFill>
                <a:srgbClr val="40404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迷你简剪纸"/>
            </a:endParaRPr>
          </a:p>
        </p:txBody>
      </p:sp>
    </p:spTree>
    <p:extLst>
      <p:ext uri="{BB962C8B-B14F-4D97-AF65-F5344CB8AC3E}">
        <p14:creationId xmlns:p14="http://schemas.microsoft.com/office/powerpoint/2010/main" val="375344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4B3E5DD-C1DB-455B-8BD8-BE2358600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6" name="文本框 28">
            <a:extLst>
              <a:ext uri="{FF2B5EF4-FFF2-40B4-BE49-F238E27FC236}">
                <a16:creationId xmlns:a16="http://schemas.microsoft.com/office/drawing/2014/main" id="{F8CFACDB-097A-4EAC-A054-822D00151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7563" y="2512537"/>
            <a:ext cx="75628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b="1" dirty="0">
                <a:solidFill>
                  <a:srgbClr val="40404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谢谢您的观看指导</a:t>
            </a:r>
          </a:p>
        </p:txBody>
      </p:sp>
      <p:sp>
        <p:nvSpPr>
          <p:cNvPr id="25" name="_14">
            <a:extLst>
              <a:ext uri="{FF2B5EF4-FFF2-40B4-BE49-F238E27FC236}">
                <a16:creationId xmlns:a16="http://schemas.microsoft.com/office/drawing/2014/main" id="{430D695E-E7CC-4F50-9B5A-C569BAEB7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6020" y="1740919"/>
            <a:ext cx="2070294" cy="1802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zh-CN" altLang="en-US" sz="8000" spc="600" dirty="0">
                <a:solidFill>
                  <a:srgbClr val="40404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中</a:t>
            </a:r>
            <a:endParaRPr lang="zh-CN" sz="8000" spc="600" dirty="0">
              <a:solidFill>
                <a:srgbClr val="40404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6" name="_14">
            <a:extLst>
              <a:ext uri="{FF2B5EF4-FFF2-40B4-BE49-F238E27FC236}">
                <a16:creationId xmlns:a16="http://schemas.microsoft.com/office/drawing/2014/main" id="{95D876AA-EB70-41AD-8107-8A46F3876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5242" y="2402366"/>
            <a:ext cx="2070294" cy="1802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zh-CN" altLang="en-US" sz="8000" spc="6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国</a:t>
            </a:r>
            <a:endParaRPr lang="zh-CN" altLang="zh-CN" sz="8000" spc="600" dirty="0">
              <a:solidFill>
                <a:srgbClr val="C0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cxnSp>
        <p:nvCxnSpPr>
          <p:cNvPr id="27" name="直接连接符 27">
            <a:extLst>
              <a:ext uri="{FF2B5EF4-FFF2-40B4-BE49-F238E27FC236}">
                <a16:creationId xmlns:a16="http://schemas.microsoft.com/office/drawing/2014/main" id="{8E3A8DF7-22A0-4EDF-92AF-E720EFF5C47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25966" y="2598059"/>
            <a:ext cx="0" cy="1161017"/>
          </a:xfrm>
          <a:prstGeom prst="line">
            <a:avLst/>
          </a:prstGeom>
          <a:noFill/>
          <a:ln w="19050">
            <a:solidFill>
              <a:srgbClr val="404040">
                <a:alpha val="6784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8" name="图片 5">
            <a:extLst>
              <a:ext uri="{FF2B5EF4-FFF2-40B4-BE49-F238E27FC236}">
                <a16:creationId xmlns:a16="http://schemas.microsoft.com/office/drawing/2014/main" id="{CB05C67C-B77B-4DC4-85C6-7C6070585614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844" y="522030"/>
            <a:ext cx="2401887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5">
            <a:extLst>
              <a:ext uri="{FF2B5EF4-FFF2-40B4-BE49-F238E27FC236}">
                <a16:creationId xmlns:a16="http://schemas.microsoft.com/office/drawing/2014/main" id="{EEF2D865-6D93-478C-A64C-3B036939338D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450" y="3842943"/>
            <a:ext cx="1178444" cy="882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40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9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429D88-E556-4357-80FE-7BEA3BB3AEBD}"/>
              </a:ext>
            </a:extLst>
          </p:cNvPr>
          <p:cNvGrpSpPr/>
          <p:nvPr/>
        </p:nvGrpSpPr>
        <p:grpSpPr>
          <a:xfrm>
            <a:off x="1658589" y="270953"/>
            <a:ext cx="5019305" cy="675582"/>
            <a:chOff x="1658589" y="321753"/>
            <a:chExt cx="5019305" cy="675582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62764A4D-EE0D-422E-8A14-29EA5A013832}"/>
                </a:ext>
              </a:extLst>
            </p:cNvPr>
            <p:cNvSpPr/>
            <p:nvPr/>
          </p:nvSpPr>
          <p:spPr>
            <a:xfrm>
              <a:off x="1658589" y="321753"/>
              <a:ext cx="5019305" cy="53860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zh-CN" altLang="en-US" sz="2900" b="1" dirty="0">
                  <a:solidFill>
                    <a:srgbClr val="40404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Arial" pitchFamily="34" charset="0"/>
                </a:rPr>
                <a:t>中国文化源远流长、博大精深</a:t>
              </a:r>
            </a:p>
          </p:txBody>
        </p:sp>
        <p:cxnSp>
          <p:nvCxnSpPr>
            <p:cNvPr id="10" name="直接箭头连接符 15">
              <a:extLst>
                <a:ext uri="{FF2B5EF4-FFF2-40B4-BE49-F238E27FC236}">
                  <a16:creationId xmlns:a16="http://schemas.microsoft.com/office/drawing/2014/main" id="{7690BFA1-D793-4957-B43B-A9DDF22707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2889" y="982143"/>
              <a:ext cx="3543300" cy="1519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lgDash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DEDE252-8C93-4E15-AA10-854CEF2DD476}"/>
              </a:ext>
            </a:extLst>
          </p:cNvPr>
          <p:cNvGrpSpPr/>
          <p:nvPr/>
        </p:nvGrpSpPr>
        <p:grpSpPr>
          <a:xfrm>
            <a:off x="6648259" y="1932075"/>
            <a:ext cx="4514108" cy="4220578"/>
            <a:chOff x="6459260" y="1628712"/>
            <a:chExt cx="5022149" cy="4695583"/>
          </a:xfrm>
        </p:grpSpPr>
        <p:sp>
          <p:nvSpPr>
            <p:cNvPr id="7" name="矩形 83">
              <a:extLst>
                <a:ext uri="{FF2B5EF4-FFF2-40B4-BE49-F238E27FC236}">
                  <a16:creationId xmlns:a16="http://schemas.microsoft.com/office/drawing/2014/main" id="{1D6A1723-B113-4F90-A426-E8B79569F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0226" y="1720171"/>
              <a:ext cx="4863138" cy="4536836"/>
            </a:xfrm>
            <a:prstGeom prst="rect">
              <a:avLst/>
            </a:prstGeom>
            <a:noFill/>
            <a:ln w="9525" cmpd="sng">
              <a:solidFill>
                <a:srgbClr val="40404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TextBox 84">
              <a:extLst>
                <a:ext uri="{FF2B5EF4-FFF2-40B4-BE49-F238E27FC236}">
                  <a16:creationId xmlns:a16="http://schemas.microsoft.com/office/drawing/2014/main" id="{D1162640-FB52-4C0F-81FD-2FCAF03EF8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7898" y="2523733"/>
              <a:ext cx="4099907" cy="1335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lvl="0" eaLnBrk="1" hangingPunct="1"/>
              <a:r>
                <a:rPr lang="en-AU" altLang="zh-CN" dirty="0" err="1">
                  <a:latin typeface="楷体" panose="02010609060101010101" pitchFamily="49" charset="-122"/>
                  <a:ea typeface="楷体" panose="02010609060101010101" pitchFamily="49" charset="-122"/>
                </a:rPr>
                <a:t>大约从东晋开始到隋唐时期，中国文化确立了以儒家文化为主体，儒释道三家各自独标旗帜、同时互融互补的三足鼎立格局</a:t>
              </a:r>
              <a:endParaRPr lang="en-AU" altLang="zh-CN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718EE15D-4167-4C5D-B24D-58361E7EA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260" y="1628712"/>
              <a:ext cx="528638" cy="530225"/>
            </a:xfrm>
            <a:custGeom>
              <a:avLst/>
              <a:gdLst>
                <a:gd name="T0" fmla="*/ 0 w 1446"/>
                <a:gd name="T1" fmla="*/ 0 h 1446"/>
                <a:gd name="T2" fmla="*/ 1446 w 1446"/>
                <a:gd name="T3" fmla="*/ 0 h 1446"/>
                <a:gd name="T4" fmla="*/ 1446 w 1446"/>
                <a:gd name="T5" fmla="*/ 458 h 1446"/>
                <a:gd name="T6" fmla="*/ 438 w 1446"/>
                <a:gd name="T7" fmla="*/ 458 h 1446"/>
                <a:gd name="T8" fmla="*/ 438 w 1446"/>
                <a:gd name="T9" fmla="*/ 1446 h 1446"/>
                <a:gd name="T10" fmla="*/ 0 w 1446"/>
                <a:gd name="T11" fmla="*/ 1446 h 1446"/>
                <a:gd name="T12" fmla="*/ 0 w 1446"/>
                <a:gd name="T13" fmla="*/ 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1446">
                  <a:moveTo>
                    <a:pt x="0" y="0"/>
                  </a:moveTo>
                  <a:lnTo>
                    <a:pt x="1446" y="0"/>
                  </a:lnTo>
                  <a:lnTo>
                    <a:pt x="1446" y="458"/>
                  </a:lnTo>
                  <a:lnTo>
                    <a:pt x="438" y="458"/>
                  </a:lnTo>
                  <a:lnTo>
                    <a:pt x="438" y="1446"/>
                  </a:lnTo>
                  <a:lnTo>
                    <a:pt x="0" y="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EA5D512B-4CC0-4E01-8FEE-2C550CE4BF9D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10952771" y="5794070"/>
              <a:ext cx="528638" cy="530225"/>
            </a:xfrm>
            <a:custGeom>
              <a:avLst/>
              <a:gdLst>
                <a:gd name="T0" fmla="*/ 0 w 1446"/>
                <a:gd name="T1" fmla="*/ 0 h 1446"/>
                <a:gd name="T2" fmla="*/ 1446 w 1446"/>
                <a:gd name="T3" fmla="*/ 0 h 1446"/>
                <a:gd name="T4" fmla="*/ 1446 w 1446"/>
                <a:gd name="T5" fmla="*/ 458 h 1446"/>
                <a:gd name="T6" fmla="*/ 438 w 1446"/>
                <a:gd name="T7" fmla="*/ 458 h 1446"/>
                <a:gd name="T8" fmla="*/ 438 w 1446"/>
                <a:gd name="T9" fmla="*/ 1446 h 1446"/>
                <a:gd name="T10" fmla="*/ 0 w 1446"/>
                <a:gd name="T11" fmla="*/ 1446 h 1446"/>
                <a:gd name="T12" fmla="*/ 0 w 1446"/>
                <a:gd name="T13" fmla="*/ 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1446">
                  <a:moveTo>
                    <a:pt x="0" y="0"/>
                  </a:moveTo>
                  <a:lnTo>
                    <a:pt x="1446" y="0"/>
                  </a:lnTo>
                  <a:lnTo>
                    <a:pt x="1446" y="458"/>
                  </a:lnTo>
                  <a:lnTo>
                    <a:pt x="438" y="458"/>
                  </a:lnTo>
                  <a:lnTo>
                    <a:pt x="438" y="1446"/>
                  </a:lnTo>
                  <a:lnTo>
                    <a:pt x="0" y="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CE7922D-9019-484C-9E06-A03295EE3958}"/>
              </a:ext>
            </a:extLst>
          </p:cNvPr>
          <p:cNvGrpSpPr/>
          <p:nvPr/>
        </p:nvGrpSpPr>
        <p:grpSpPr>
          <a:xfrm flipH="1">
            <a:off x="1012686" y="1935847"/>
            <a:ext cx="5281786" cy="4238532"/>
            <a:chOff x="882512" y="2108591"/>
            <a:chExt cx="6024562" cy="422274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C38DDDC-C72D-46F6-9DEA-22AB1879828E}"/>
                </a:ext>
              </a:extLst>
            </p:cNvPr>
            <p:cNvSpPr/>
            <p:nvPr/>
          </p:nvSpPr>
          <p:spPr>
            <a:xfrm>
              <a:off x="882512" y="2129227"/>
              <a:ext cx="2952750" cy="2043113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EC07D8D-A5F1-4853-A30F-60431BB80AE1}"/>
                </a:ext>
              </a:extLst>
            </p:cNvPr>
            <p:cNvSpPr/>
            <p:nvPr/>
          </p:nvSpPr>
          <p:spPr>
            <a:xfrm>
              <a:off x="882512" y="4286640"/>
              <a:ext cx="2952750" cy="20447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6" name="文本框 23">
              <a:extLst>
                <a:ext uri="{FF2B5EF4-FFF2-40B4-BE49-F238E27FC236}">
                  <a16:creationId xmlns:a16="http://schemas.microsoft.com/office/drawing/2014/main" id="{C54396DF-F3F9-4835-B375-F5DCFA0EB7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6668" y="4777504"/>
              <a:ext cx="2484437" cy="1195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lvl="0" eaLnBrk="1" hangingPunct="1"/>
              <a:r>
                <a:rPr lang="en-AU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这种情况一直持续到19世纪末20世纪初，历时1600年左右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770638D-EDDD-42AE-B200-956C39DCD764}"/>
                </a:ext>
              </a:extLst>
            </p:cNvPr>
            <p:cNvSpPr/>
            <p:nvPr/>
          </p:nvSpPr>
          <p:spPr>
            <a:xfrm>
              <a:off x="3954324" y="2108591"/>
              <a:ext cx="2952750" cy="20447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9ECFCE9-99DF-4C4A-89C2-96C4606C29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8480" y="2670995"/>
              <a:ext cx="2484437" cy="919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中国文化不仅有本土学派、还有外来文化传入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032D55B-7677-48CD-8F66-01B460631EAC}"/>
                </a:ext>
              </a:extLst>
            </p:cNvPr>
            <p:cNvSpPr/>
            <p:nvPr/>
          </p:nvSpPr>
          <p:spPr>
            <a:xfrm>
              <a:off x="3954324" y="4286640"/>
              <a:ext cx="2952750" cy="2044700"/>
            </a:xfrm>
            <a:prstGeom prst="rect">
              <a:avLst/>
            </a:prstGeom>
            <a:blipFill dpi="0" rotWithShape="1">
              <a:blip r:embed="rId5"/>
              <a:srcRect/>
              <a:tile tx="0" ty="0" sx="18000" sy="18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329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429D88-E556-4357-80FE-7BEA3BB3AEBD}"/>
              </a:ext>
            </a:extLst>
          </p:cNvPr>
          <p:cNvGrpSpPr/>
          <p:nvPr/>
        </p:nvGrpSpPr>
        <p:grpSpPr>
          <a:xfrm>
            <a:off x="1658589" y="270953"/>
            <a:ext cx="3903615" cy="675582"/>
            <a:chOff x="1658589" y="321753"/>
            <a:chExt cx="3903615" cy="675582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62764A4D-EE0D-422E-8A14-29EA5A013832}"/>
                </a:ext>
              </a:extLst>
            </p:cNvPr>
            <p:cNvSpPr/>
            <p:nvPr/>
          </p:nvSpPr>
          <p:spPr>
            <a:xfrm>
              <a:off x="1658589" y="321753"/>
              <a:ext cx="3903615" cy="53860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zh-CN" altLang="en-US" sz="2900" b="1" dirty="0">
                  <a:solidFill>
                    <a:srgbClr val="40404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Arial" pitchFamily="34" charset="0"/>
                </a:rPr>
                <a:t>儒家、道家文化的发展</a:t>
              </a:r>
            </a:p>
          </p:txBody>
        </p:sp>
        <p:cxnSp>
          <p:nvCxnSpPr>
            <p:cNvPr id="10" name="直接箭头连接符 15">
              <a:extLst>
                <a:ext uri="{FF2B5EF4-FFF2-40B4-BE49-F238E27FC236}">
                  <a16:creationId xmlns:a16="http://schemas.microsoft.com/office/drawing/2014/main" id="{7690BFA1-D793-4957-B43B-A9DDF22707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2889" y="982143"/>
              <a:ext cx="3543300" cy="1519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lgDash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" name="右箭头 4">
            <a:extLst>
              <a:ext uri="{FF2B5EF4-FFF2-40B4-BE49-F238E27FC236}">
                <a16:creationId xmlns:a16="http://schemas.microsoft.com/office/drawing/2014/main" id="{6CB439AE-085A-4835-85A2-820884DF73A9}"/>
              </a:ext>
            </a:extLst>
          </p:cNvPr>
          <p:cNvSpPr/>
          <p:nvPr/>
        </p:nvSpPr>
        <p:spPr>
          <a:xfrm>
            <a:off x="1789671" y="1759718"/>
            <a:ext cx="8724211" cy="2784330"/>
          </a:xfrm>
          <a:prstGeom prst="rightArrow">
            <a:avLst/>
          </a:prstGeom>
          <a:noFill/>
          <a:ln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5D0DA7C-F191-4120-8E43-53F45738AB3D}"/>
              </a:ext>
            </a:extLst>
          </p:cNvPr>
          <p:cNvSpPr>
            <a:spLocks noChangeAspect="1"/>
          </p:cNvSpPr>
          <p:nvPr/>
        </p:nvSpPr>
        <p:spPr>
          <a:xfrm rot="16200000">
            <a:off x="2912234" y="4097065"/>
            <a:ext cx="200610" cy="200610"/>
          </a:xfrm>
          <a:prstGeom prst="ellipse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72C4EAB-4CDF-4EF0-B958-F9ABA588BE68}"/>
              </a:ext>
            </a:extLst>
          </p:cNvPr>
          <p:cNvSpPr>
            <a:spLocks noChangeAspect="1"/>
          </p:cNvSpPr>
          <p:nvPr/>
        </p:nvSpPr>
        <p:spPr>
          <a:xfrm rot="16200000">
            <a:off x="5315147" y="4033973"/>
            <a:ext cx="200610" cy="20061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2293B7A-7AE5-428E-806C-3E6E44D0A601}"/>
              </a:ext>
            </a:extLst>
          </p:cNvPr>
          <p:cNvSpPr>
            <a:spLocks noChangeAspect="1"/>
          </p:cNvSpPr>
          <p:nvPr/>
        </p:nvSpPr>
        <p:spPr>
          <a:xfrm rot="16200000">
            <a:off x="7699846" y="4046446"/>
            <a:ext cx="200610" cy="200610"/>
          </a:xfrm>
          <a:prstGeom prst="ellipse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597CD3A2-25C4-4DE8-8523-179E442ED2E1}"/>
              </a:ext>
            </a:extLst>
          </p:cNvPr>
          <p:cNvSpPr/>
          <p:nvPr/>
        </p:nvSpPr>
        <p:spPr>
          <a:xfrm>
            <a:off x="1789671" y="2525752"/>
            <a:ext cx="2391684" cy="1252263"/>
          </a:xfrm>
          <a:prstGeom prst="hexagon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F336574D-52BD-4069-BF16-4EAF97324368}"/>
              </a:ext>
            </a:extLst>
          </p:cNvPr>
          <p:cNvSpPr/>
          <p:nvPr/>
        </p:nvSpPr>
        <p:spPr>
          <a:xfrm>
            <a:off x="4195105" y="2525752"/>
            <a:ext cx="2391684" cy="1252263"/>
          </a:xfrm>
          <a:prstGeom prst="hexagon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D0399649-08D7-438F-9941-3B227981C1FC}"/>
              </a:ext>
            </a:extLst>
          </p:cNvPr>
          <p:cNvSpPr/>
          <p:nvPr/>
        </p:nvSpPr>
        <p:spPr>
          <a:xfrm>
            <a:off x="6602468" y="2525752"/>
            <a:ext cx="2391684" cy="1252263"/>
          </a:xfrm>
          <a:prstGeom prst="hexagon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>
            <a:extLst>
              <a:ext uri="{FF2B5EF4-FFF2-40B4-BE49-F238E27FC236}">
                <a16:creationId xmlns:a16="http://schemas.microsoft.com/office/drawing/2014/main" id="{24FEDFD0-BE4D-4359-B4BB-E1DCF998506F}"/>
              </a:ext>
            </a:extLst>
          </p:cNvPr>
          <p:cNvSpPr txBox="1"/>
          <p:nvPr/>
        </p:nvSpPr>
        <p:spPr>
          <a:xfrm>
            <a:off x="1924277" y="2780321"/>
            <a:ext cx="2236510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FFFFFF"/>
                </a:solidFill>
                <a:latin typeface="Impact" panose="020B0806030902050204" pitchFamily="34" charset="0"/>
                <a:ea typeface="方正姚体" panose="02010601030101010101" pitchFamily="2" charset="-122"/>
              </a:rPr>
              <a:t>百家争鸣</a:t>
            </a:r>
          </a:p>
        </p:txBody>
      </p:sp>
      <p:sp>
        <p:nvSpPr>
          <p:cNvPr id="16" name="文本框 21">
            <a:extLst>
              <a:ext uri="{FF2B5EF4-FFF2-40B4-BE49-F238E27FC236}">
                <a16:creationId xmlns:a16="http://schemas.microsoft.com/office/drawing/2014/main" id="{919690AF-F7E4-47EA-93A7-FCF2728B1A44}"/>
              </a:ext>
            </a:extLst>
          </p:cNvPr>
          <p:cNvSpPr txBox="1"/>
          <p:nvPr/>
        </p:nvSpPr>
        <p:spPr>
          <a:xfrm>
            <a:off x="7086415" y="2780321"/>
            <a:ext cx="121058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FFFFFF"/>
                </a:solidFill>
                <a:latin typeface="Impact" panose="020B0806030902050204" pitchFamily="34" charset="0"/>
                <a:ea typeface="方正姚体" panose="02010601030101010101" pitchFamily="2" charset="-122"/>
              </a:rPr>
              <a:t>两汉</a:t>
            </a:r>
          </a:p>
        </p:txBody>
      </p:sp>
      <p:sp>
        <p:nvSpPr>
          <p:cNvPr id="17" name="文本框 22">
            <a:extLst>
              <a:ext uri="{FF2B5EF4-FFF2-40B4-BE49-F238E27FC236}">
                <a16:creationId xmlns:a16="http://schemas.microsoft.com/office/drawing/2014/main" id="{1E8C8541-FB87-47BB-97DA-FFB0923A5EA0}"/>
              </a:ext>
            </a:extLst>
          </p:cNvPr>
          <p:cNvSpPr txBox="1"/>
          <p:nvPr/>
        </p:nvSpPr>
        <p:spPr>
          <a:xfrm>
            <a:off x="4841450" y="2782862"/>
            <a:ext cx="121058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FFFFFF"/>
                </a:solidFill>
                <a:latin typeface="Impact" panose="020B0806030902050204" pitchFamily="34" charset="0"/>
                <a:ea typeface="方正姚体" panose="02010601030101010101" pitchFamily="2" charset="-122"/>
              </a:rPr>
              <a:t>东周</a:t>
            </a:r>
          </a:p>
        </p:txBody>
      </p:sp>
      <p:sp>
        <p:nvSpPr>
          <p:cNvPr id="18" name="文本框 23">
            <a:extLst>
              <a:ext uri="{FF2B5EF4-FFF2-40B4-BE49-F238E27FC236}">
                <a16:creationId xmlns:a16="http://schemas.microsoft.com/office/drawing/2014/main" id="{71970B36-C0D7-4CDA-A6CB-B62C871E20A4}"/>
              </a:ext>
            </a:extLst>
          </p:cNvPr>
          <p:cNvSpPr txBox="1"/>
          <p:nvPr/>
        </p:nvSpPr>
        <p:spPr>
          <a:xfrm>
            <a:off x="2003776" y="4500035"/>
            <a:ext cx="2017526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AU" altLang="en-US" dirty="0" err="1">
                <a:latin typeface="楷体" panose="02010609060101010101" pitchFamily="49" charset="-122"/>
                <a:ea typeface="楷体" panose="02010609060101010101" pitchFamily="49" charset="-122"/>
              </a:rPr>
              <a:t>儒家、道家作为我国本土文化，要了解他们我们首先要了解他们诞生发展的大背景</a:t>
            </a:r>
            <a:r>
              <a:rPr lang="en-AU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en-AU" altLang="en-US" b="1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百家争鸣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文本框 24">
            <a:extLst>
              <a:ext uri="{FF2B5EF4-FFF2-40B4-BE49-F238E27FC236}">
                <a16:creationId xmlns:a16="http://schemas.microsoft.com/office/drawing/2014/main" id="{91734A26-D43A-4B9F-8A5F-315D98AB9576}"/>
              </a:ext>
            </a:extLst>
          </p:cNvPr>
          <p:cNvSpPr txBox="1"/>
          <p:nvPr/>
        </p:nvSpPr>
        <p:spPr>
          <a:xfrm>
            <a:off x="2589665" y="984022"/>
            <a:ext cx="5450964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东周以后，学术逐步走向民间，春秋后期已经出现了颇有社会影响的儒家、墨家等不同学派；到战国中期，出现了百家争鸣的局面，学派纷涌，为中国文化的发展奠定深厚的基础，而儒家学派和道家学派无疑是其最中突出的学家，它们的思想至今仍广为人接受学习。</a:t>
            </a:r>
          </a:p>
        </p:txBody>
      </p:sp>
      <p:sp>
        <p:nvSpPr>
          <p:cNvPr id="20" name="文本框 25">
            <a:extLst>
              <a:ext uri="{FF2B5EF4-FFF2-40B4-BE49-F238E27FC236}">
                <a16:creationId xmlns:a16="http://schemas.microsoft.com/office/drawing/2014/main" id="{244E1250-BE31-4502-B3D3-567CB03A4CCB}"/>
              </a:ext>
            </a:extLst>
          </p:cNvPr>
          <p:cNvSpPr txBox="1"/>
          <p:nvPr/>
        </p:nvSpPr>
        <p:spPr>
          <a:xfrm>
            <a:off x="6969086" y="4377905"/>
            <a:ext cx="2347439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altLang="en-US" b="1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到两汉时期</a:t>
            </a:r>
            <a:r>
              <a:rPr lang="en-AU" altLang="en-US" dirty="0" err="1">
                <a:latin typeface="楷体" panose="02010609060101010101" pitchFamily="49" charset="-122"/>
                <a:ea typeface="楷体" panose="02010609060101010101" pitchFamily="49" charset="-122"/>
              </a:rPr>
              <a:t>，儒、道两家广泛吸收诸子百家思想，充分发展自身，并开始确立自身为中国文化代表学派地位</a:t>
            </a:r>
            <a:r>
              <a:rPr lang="en-AU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051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75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25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429D88-E556-4357-80FE-7BEA3BB3AEBD}"/>
              </a:ext>
            </a:extLst>
          </p:cNvPr>
          <p:cNvGrpSpPr/>
          <p:nvPr/>
        </p:nvGrpSpPr>
        <p:grpSpPr>
          <a:xfrm>
            <a:off x="1658589" y="270953"/>
            <a:ext cx="3903615" cy="675582"/>
            <a:chOff x="1658589" y="321753"/>
            <a:chExt cx="3903615" cy="675582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62764A4D-EE0D-422E-8A14-29EA5A013832}"/>
                </a:ext>
              </a:extLst>
            </p:cNvPr>
            <p:cNvSpPr/>
            <p:nvPr/>
          </p:nvSpPr>
          <p:spPr>
            <a:xfrm>
              <a:off x="1658589" y="321753"/>
              <a:ext cx="3903615" cy="53860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zh-CN" altLang="en-US" sz="2900" b="1" dirty="0">
                  <a:solidFill>
                    <a:srgbClr val="40404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Arial" pitchFamily="34" charset="0"/>
                </a:rPr>
                <a:t>儒家、道家文化的发展</a:t>
              </a:r>
            </a:p>
          </p:txBody>
        </p:sp>
        <p:cxnSp>
          <p:nvCxnSpPr>
            <p:cNvPr id="10" name="直接箭头连接符 15">
              <a:extLst>
                <a:ext uri="{FF2B5EF4-FFF2-40B4-BE49-F238E27FC236}">
                  <a16:creationId xmlns:a16="http://schemas.microsoft.com/office/drawing/2014/main" id="{7690BFA1-D793-4957-B43B-A9DDF22707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2889" y="982143"/>
              <a:ext cx="3543300" cy="1519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lgDash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FC9E38D-92CC-43D2-A60D-D3A71B987C91}"/>
              </a:ext>
            </a:extLst>
          </p:cNvPr>
          <p:cNvGrpSpPr/>
          <p:nvPr/>
        </p:nvGrpSpPr>
        <p:grpSpPr>
          <a:xfrm>
            <a:off x="5316190" y="2055147"/>
            <a:ext cx="5663736" cy="2262159"/>
            <a:chOff x="3893683" y="1581150"/>
            <a:chExt cx="4655154" cy="1859324"/>
          </a:xfrm>
        </p:grpSpPr>
        <p:sp>
          <p:nvSpPr>
            <p:cNvPr id="22" name="Text Box 7">
              <a:extLst>
                <a:ext uri="{FF2B5EF4-FFF2-40B4-BE49-F238E27FC236}">
                  <a16:creationId xmlns:a16="http://schemas.microsoft.com/office/drawing/2014/main" id="{10586EDD-546C-4D0E-9A4D-4C121B1357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3291" y="2832518"/>
              <a:ext cx="75944" cy="265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45720" tIns="22860" rIns="45720" bIns="22860">
              <a:spAutoFit/>
            </a:bodyPr>
            <a:lstStyle/>
            <a:p>
              <a:pPr algn="ctr" defTabSz="1088232"/>
              <a:endParaRPr lang="en-CA" spc="-150" dirty="0">
                <a:solidFill>
                  <a:schemeClr val="bg1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27" name="Text Box 7">
              <a:extLst>
                <a:ext uri="{FF2B5EF4-FFF2-40B4-BE49-F238E27FC236}">
                  <a16:creationId xmlns:a16="http://schemas.microsoft.com/office/drawing/2014/main" id="{4E34AABB-D86F-4DEB-BF2A-9E28BBBEDA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9179" y="2832518"/>
              <a:ext cx="75944" cy="265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45720" tIns="22860" rIns="45720" bIns="22860">
              <a:spAutoFit/>
            </a:bodyPr>
            <a:lstStyle/>
            <a:p>
              <a:pPr algn="ctr" defTabSz="1088232"/>
              <a:endParaRPr lang="en-CA" spc="-150" dirty="0">
                <a:solidFill>
                  <a:schemeClr val="bg1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31" name="Text Box 10">
              <a:extLst>
                <a:ext uri="{FF2B5EF4-FFF2-40B4-BE49-F238E27FC236}">
                  <a16:creationId xmlns:a16="http://schemas.microsoft.com/office/drawing/2014/main" id="{AEA7BBAD-7916-47A1-8E25-5C02265688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683" y="1581150"/>
              <a:ext cx="4655154" cy="1859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AU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	汉初统治者为医治</a:t>
              </a:r>
              <a:r>
                <a:rPr lang="en-AU" altLang="en-US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秦末苛政</a:t>
              </a:r>
              <a:r>
                <a:rPr lang="en-AU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和</a:t>
              </a:r>
              <a:r>
                <a:rPr lang="en-AU" altLang="en-US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战乱造成的社会民生极度凋敞的状况</a:t>
              </a:r>
              <a:r>
                <a:rPr lang="en-AU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，采用了</a:t>
              </a:r>
              <a:r>
                <a:rPr lang="en-AU" altLang="en-US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简政约法、无为而治、与民休养</a:t>
              </a:r>
              <a:r>
                <a:rPr lang="en-AU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的</a:t>
              </a:r>
              <a:r>
                <a:rPr lang="en-AU" altLang="en-US" i="1" u="sng" dirty="0">
                  <a:latin typeface="楷体" panose="02010609060101010101" pitchFamily="49" charset="-122"/>
                  <a:ea typeface="楷体" panose="02010609060101010101" pitchFamily="49" charset="-122"/>
                </a:rPr>
                <a:t>政策</a:t>
              </a:r>
              <a:r>
                <a:rPr lang="en-AU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以恢复社会的生机。与此相应，在</a:t>
              </a:r>
              <a:r>
                <a:rPr lang="en-AU" altLang="en-US" i="1" u="sng" dirty="0">
                  <a:latin typeface="楷体" panose="02010609060101010101" pitchFamily="49" charset="-122"/>
                  <a:ea typeface="楷体" panose="02010609060101010101" pitchFamily="49" charset="-122"/>
                </a:rPr>
                <a:t>文化思想</a:t>
              </a:r>
              <a:r>
                <a:rPr lang="en-AU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上则大力提倡道家</a:t>
              </a:r>
              <a:r>
                <a:rPr lang="en-AU" altLang="en-US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黄老之学</a:t>
              </a:r>
              <a:r>
                <a:rPr lang="en-AU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。</a:t>
              </a:r>
            </a:p>
            <a:p>
              <a:pPr>
                <a:lnSpc>
                  <a:spcPct val="100000"/>
                </a:lnSpc>
              </a:pPr>
              <a:r>
                <a:rPr lang="en-AU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	此时的道家黄老之学，处于社会文化思想的</a:t>
              </a:r>
              <a:r>
                <a:rPr lang="en-AU" altLang="en-US" b="1" u="none" dirty="0">
                  <a:latin typeface="楷体" panose="02010609060101010101" pitchFamily="49" charset="-122"/>
                  <a:ea typeface="楷体" panose="02010609060101010101" pitchFamily="49" charset="-122"/>
                </a:rPr>
                <a:t>代表和指导地位</a:t>
              </a:r>
              <a:r>
                <a:rPr lang="en-AU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，所以他必须处理好与其他各个不同文化思想学派的关系问题。社会对思想文化的需要是多样的、丰富的，而不是单一的。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Open Sans" pitchFamily="34" charset="0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1EC822C-49BA-AB88-E134-94856CA7E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11" y="2762813"/>
            <a:ext cx="3856607" cy="22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9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429D88-E556-4357-80FE-7BEA3BB3AEBD}"/>
              </a:ext>
            </a:extLst>
          </p:cNvPr>
          <p:cNvGrpSpPr/>
          <p:nvPr/>
        </p:nvGrpSpPr>
        <p:grpSpPr>
          <a:xfrm>
            <a:off x="1658589" y="270953"/>
            <a:ext cx="4107196" cy="675582"/>
            <a:chOff x="1658589" y="321753"/>
            <a:chExt cx="4107196" cy="675582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62764A4D-EE0D-422E-8A14-29EA5A013832}"/>
                </a:ext>
              </a:extLst>
            </p:cNvPr>
            <p:cNvSpPr/>
            <p:nvPr/>
          </p:nvSpPr>
          <p:spPr>
            <a:xfrm>
              <a:off x="1658589" y="321753"/>
              <a:ext cx="4107196" cy="53860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zh-CN" altLang="en-US" sz="2900" b="1" dirty="0">
                  <a:solidFill>
                    <a:srgbClr val="40404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Arial" pitchFamily="34" charset="0"/>
                </a:rPr>
                <a:t> 儒家、道家文化的发展</a:t>
              </a:r>
            </a:p>
          </p:txBody>
        </p:sp>
        <p:cxnSp>
          <p:nvCxnSpPr>
            <p:cNvPr id="10" name="直接箭头连接符 15">
              <a:extLst>
                <a:ext uri="{FF2B5EF4-FFF2-40B4-BE49-F238E27FC236}">
                  <a16:creationId xmlns:a16="http://schemas.microsoft.com/office/drawing/2014/main" id="{7690BFA1-D793-4957-B43B-A9DDF22707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2889" y="982143"/>
              <a:ext cx="3543300" cy="1519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lgDash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3EE3EC7E-6429-4F9A-B829-54CC7D4C8EFD}"/>
              </a:ext>
            </a:extLst>
          </p:cNvPr>
          <p:cNvSpPr/>
          <p:nvPr/>
        </p:nvSpPr>
        <p:spPr>
          <a:xfrm>
            <a:off x="6180016" y="1848441"/>
            <a:ext cx="4915446" cy="2891492"/>
          </a:xfrm>
          <a:prstGeom prst="rect">
            <a:avLst/>
          </a:prstGeom>
          <a:blipFill dpi="0" rotWithShape="1">
            <a:blip r:embed="rId3"/>
            <a:srcRect/>
            <a:tile tx="0" ty="0" sx="28000" sy="28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D255F661-5D92-43B7-83D5-E9884CF18352}"/>
              </a:ext>
            </a:extLst>
          </p:cNvPr>
          <p:cNvSpPr/>
          <p:nvPr/>
        </p:nvSpPr>
        <p:spPr>
          <a:xfrm>
            <a:off x="1055617" y="1848441"/>
            <a:ext cx="4843376" cy="433886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313E7A7-C1D1-BB9C-F749-F8B5DEF5C321}"/>
              </a:ext>
            </a:extLst>
          </p:cNvPr>
          <p:cNvSpPr txBox="1"/>
          <p:nvPr/>
        </p:nvSpPr>
        <p:spPr>
          <a:xfrm>
            <a:off x="1208460" y="1849025"/>
            <a:ext cx="40237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AU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然而诚如许多中国思想家所说的，这种多样性又需要“</a:t>
            </a:r>
            <a:r>
              <a:rPr lang="en-AU" altLang="en-US" sz="1800" b="1" i="1" u="none" dirty="0" err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统之有宗，会之有元</a:t>
            </a:r>
            <a:r>
              <a:rPr lang="en-AU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”。</a:t>
            </a:r>
            <a:r>
              <a:rPr lang="en-AU" altLang="en-US" sz="1800" dirty="0" err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即需要有一个为主的指导者</a:t>
            </a:r>
            <a:r>
              <a:rPr lang="en-AU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  <a:endParaRPr lang="en-AU" altLang="en-US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00000"/>
              </a:lnSpc>
            </a:pPr>
            <a:r>
              <a:rPr lang="en-AU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不过，这种“统”和“会”绝不是以一种样式去排斥或替代其他的样式。因为，如果把其他样式都排斥掉了，只剩下了自己一种样式，那也就不存在什么“统”和“会”的问题了。</a:t>
            </a:r>
            <a:endParaRPr lang="en-AU" altLang="en-US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00000"/>
              </a:lnSpc>
            </a:pPr>
            <a:r>
              <a:rPr lang="en-AU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   </a:t>
            </a:r>
            <a:r>
              <a:rPr lang="en-AU" altLang="en-US" sz="1800" dirty="0" err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汉初道家黄老之学，正如司马谈所描述的，它广采了</a:t>
            </a:r>
            <a:r>
              <a:rPr lang="en-AU" altLang="en-US" sz="1800" u="sng" dirty="0" err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阴阳、儒</a:t>
            </a:r>
            <a:r>
              <a:rPr lang="en-AU" altLang="en-US" sz="1800" u="sng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、 墨、名、法</a:t>
            </a:r>
            <a:r>
              <a:rPr lang="en-AU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各家之长，正是这种</a:t>
            </a:r>
            <a:r>
              <a:rPr lang="en-AU" altLang="en-US" sz="1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容纳、吸收和融合的精神</a:t>
            </a:r>
            <a:r>
              <a:rPr lang="en-AU" altLang="en-US" sz="1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，使得道家学说不仅成为当时社会的指导思想，同时也成为整个中国文化精神的集中代表者之一。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43F268-CCE8-757E-65D8-638331E91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736" y="4898198"/>
            <a:ext cx="2824200" cy="1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1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429D88-E556-4357-80FE-7BEA3BB3AEBD}"/>
              </a:ext>
            </a:extLst>
          </p:cNvPr>
          <p:cNvGrpSpPr/>
          <p:nvPr/>
        </p:nvGrpSpPr>
        <p:grpSpPr>
          <a:xfrm>
            <a:off x="1658589" y="270953"/>
            <a:ext cx="4107196" cy="675582"/>
            <a:chOff x="1658589" y="321753"/>
            <a:chExt cx="4107196" cy="675582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62764A4D-EE0D-422E-8A14-29EA5A013832}"/>
                </a:ext>
              </a:extLst>
            </p:cNvPr>
            <p:cNvSpPr/>
            <p:nvPr/>
          </p:nvSpPr>
          <p:spPr>
            <a:xfrm>
              <a:off x="1658589" y="321753"/>
              <a:ext cx="4107196" cy="53860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zh-CN" altLang="en-US" sz="2900" b="1" dirty="0">
                  <a:solidFill>
                    <a:srgbClr val="40404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Arial" pitchFamily="34" charset="0"/>
                </a:rPr>
                <a:t> 儒家、道家文化的发展</a:t>
              </a:r>
            </a:p>
          </p:txBody>
        </p:sp>
        <p:cxnSp>
          <p:nvCxnSpPr>
            <p:cNvPr id="10" name="直接箭头连接符 15">
              <a:extLst>
                <a:ext uri="{FF2B5EF4-FFF2-40B4-BE49-F238E27FC236}">
                  <a16:creationId xmlns:a16="http://schemas.microsoft.com/office/drawing/2014/main" id="{7690BFA1-D793-4957-B43B-A9DDF22707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2889" y="982143"/>
              <a:ext cx="3543300" cy="1519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lgDash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" name="3">
            <a:extLst>
              <a:ext uri="{FF2B5EF4-FFF2-40B4-BE49-F238E27FC236}">
                <a16:creationId xmlns:a16="http://schemas.microsoft.com/office/drawing/2014/main" id="{D255F661-5D92-43B7-83D5-E9884CF18352}"/>
              </a:ext>
            </a:extLst>
          </p:cNvPr>
          <p:cNvSpPr/>
          <p:nvPr/>
        </p:nvSpPr>
        <p:spPr>
          <a:xfrm>
            <a:off x="1055617" y="1848441"/>
            <a:ext cx="4843376" cy="4338864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313E7A7-C1D1-BB9C-F749-F8B5DEF5C321}"/>
              </a:ext>
            </a:extLst>
          </p:cNvPr>
          <p:cNvSpPr txBox="1"/>
          <p:nvPr/>
        </p:nvSpPr>
        <p:spPr>
          <a:xfrm>
            <a:off x="1465428" y="2793736"/>
            <a:ext cx="40237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AU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AU" altLang="en-US" sz="1800" dirty="0" err="1">
                <a:latin typeface="楷体" panose="02010609060101010101" pitchFamily="49" charset="-122"/>
                <a:ea typeface="楷体" panose="02010609060101010101" pitchFamily="49" charset="-122"/>
              </a:rPr>
              <a:t>儒家之所以能成为中国文化的主要代表者，也有着与道家的相同经历</a:t>
            </a:r>
            <a:r>
              <a:rPr lang="en-AU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>
              <a:lnSpc>
                <a:spcPct val="100000"/>
              </a:lnSpc>
            </a:pPr>
            <a:r>
              <a:rPr lang="en-AU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en-AU" altLang="en-US" sz="1800" dirty="0" err="1">
                <a:latin typeface="楷体" panose="02010609060101010101" pitchFamily="49" charset="-122"/>
                <a:ea typeface="楷体" panose="02010609060101010101" pitchFamily="49" charset="-122"/>
              </a:rPr>
              <a:t>汉初儒家受</a:t>
            </a:r>
            <a:r>
              <a:rPr lang="en-AU" altLang="en-US" sz="1800" b="1" u="none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荀子</a:t>
            </a:r>
            <a:r>
              <a:rPr lang="en-AU" altLang="en-US" sz="1800" dirty="0" err="1">
                <a:latin typeface="楷体" panose="02010609060101010101" pitchFamily="49" charset="-122"/>
                <a:ea typeface="楷体" panose="02010609060101010101" pitchFamily="49" charset="-122"/>
              </a:rPr>
              <a:t>学说影响很大，如“六经”之学中的易、诗、礼、乐等学，都有荀学的传承</a:t>
            </a:r>
            <a:r>
              <a:rPr lang="en-AU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， </a:t>
            </a:r>
            <a:r>
              <a:rPr lang="en-AU" altLang="en-US" sz="1800" dirty="0" err="1">
                <a:latin typeface="楷体" panose="02010609060101010101" pitchFamily="49" charset="-122"/>
                <a:ea typeface="楷体" panose="02010609060101010101" pitchFamily="49" charset="-122"/>
              </a:rPr>
              <a:t>而荀子</a:t>
            </a:r>
            <a:r>
              <a:rPr lang="en-AU" altLang="en-US" sz="1800" b="1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礼法兼用</a:t>
            </a:r>
            <a:r>
              <a:rPr lang="en-AU" altLang="en-US" sz="1800" dirty="0" err="1">
                <a:latin typeface="楷体" panose="02010609060101010101" pitchFamily="49" charset="-122"/>
                <a:ea typeface="楷体" panose="02010609060101010101" pitchFamily="49" charset="-122"/>
              </a:rPr>
              <a:t>的思想也普遍为汉儒所接受</a:t>
            </a:r>
            <a:r>
              <a:rPr lang="en-AU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3C5C2F-28ED-68EA-D05A-A27A2DFED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248" y="1586203"/>
            <a:ext cx="3110843" cy="44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0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429D88-E556-4357-80FE-7BEA3BB3AEBD}"/>
              </a:ext>
            </a:extLst>
          </p:cNvPr>
          <p:cNvGrpSpPr/>
          <p:nvPr/>
        </p:nvGrpSpPr>
        <p:grpSpPr>
          <a:xfrm>
            <a:off x="1658589" y="270953"/>
            <a:ext cx="4107196" cy="675582"/>
            <a:chOff x="1658589" y="321753"/>
            <a:chExt cx="4107196" cy="675582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62764A4D-EE0D-422E-8A14-29EA5A013832}"/>
                </a:ext>
              </a:extLst>
            </p:cNvPr>
            <p:cNvSpPr/>
            <p:nvPr/>
          </p:nvSpPr>
          <p:spPr>
            <a:xfrm>
              <a:off x="1658589" y="321753"/>
              <a:ext cx="4107196" cy="53860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lIns="91431" tIns="45716" rIns="91431" bIns="45716">
              <a:spAutoFit/>
            </a:bodyPr>
            <a:lstStyle/>
            <a:p>
              <a:pPr lvl="0" eaLnBrk="1" hangingPunct="1">
                <a:buNone/>
              </a:pPr>
              <a:r>
                <a:rPr lang="zh-CN" altLang="en-US" sz="2900" b="1" dirty="0">
                  <a:solidFill>
                    <a:srgbClr val="40404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Arial" pitchFamily="34" charset="0"/>
                </a:rPr>
                <a:t> 儒家、道家文化的发展</a:t>
              </a:r>
            </a:p>
          </p:txBody>
        </p:sp>
        <p:cxnSp>
          <p:nvCxnSpPr>
            <p:cNvPr id="10" name="直接箭头连接符 15">
              <a:extLst>
                <a:ext uri="{FF2B5EF4-FFF2-40B4-BE49-F238E27FC236}">
                  <a16:creationId xmlns:a16="http://schemas.microsoft.com/office/drawing/2014/main" id="{7690BFA1-D793-4957-B43B-A9DDF22707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2889" y="982143"/>
              <a:ext cx="3543300" cy="15192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lgDash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" name="Rectangle 10">
            <a:extLst>
              <a:ext uri="{FF2B5EF4-FFF2-40B4-BE49-F238E27FC236}">
                <a16:creationId xmlns:a16="http://schemas.microsoft.com/office/drawing/2014/main" id="{49FFE0A1-2F7C-44BB-BC06-2BFDF33A22A5}"/>
              </a:ext>
            </a:extLst>
          </p:cNvPr>
          <p:cNvSpPr/>
          <p:nvPr/>
        </p:nvSpPr>
        <p:spPr>
          <a:xfrm>
            <a:off x="2850459" y="2562940"/>
            <a:ext cx="2966532" cy="3717325"/>
          </a:xfrm>
          <a:prstGeom prst="rect">
            <a:avLst/>
          </a:prstGeom>
        </p:spPr>
        <p:txBody>
          <a:bodyPr wrap="square" lIns="115214" tIns="57607" rIns="115214" bIns="57607">
            <a:spAutoFit/>
          </a:bodyPr>
          <a:lstStyle/>
          <a:p>
            <a:pPr lvl="0">
              <a:defRPr/>
            </a:pPr>
            <a:r>
              <a:rPr lang="zh-CN" altLang="en-US" kern="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然而，从董仲舒本身的思想来说，也早已不是单纯的原始儒学了。他不仅大力倡导礼法、德刑并用的理论，而且大量吸收墨家的“兼爱”、“尚同”理论，乃至墨家某些带有宗教色彩的思想。而更为突出的是，在他专攻的春秋公羊学中，充满了阴阳家的阴阳五行学说，使阴阳五行思想成为儒家学说中的一个有机组成部分。</a:t>
            </a:r>
            <a:endParaRPr kumimoji="0" lang="ms-MY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6F3F7B4E-C372-4D70-B361-FF43A5A9C5F8}"/>
              </a:ext>
            </a:extLst>
          </p:cNvPr>
          <p:cNvSpPr/>
          <p:nvPr/>
        </p:nvSpPr>
        <p:spPr>
          <a:xfrm>
            <a:off x="7971297" y="3334947"/>
            <a:ext cx="3598662" cy="3440326"/>
          </a:xfrm>
          <a:prstGeom prst="rect">
            <a:avLst/>
          </a:prstGeom>
        </p:spPr>
        <p:txBody>
          <a:bodyPr wrap="square" lIns="115214" tIns="57607" rIns="115214" bIns="57607">
            <a:spAutoFit/>
          </a:bodyPr>
          <a:lstStyle/>
          <a:p>
            <a:pPr lvl="0">
              <a:defRPr/>
            </a:pPr>
            <a:r>
              <a:rPr lang="zh-CN" altLang="en-US" kern="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班固在</a:t>
            </a:r>
            <a:r>
              <a:rPr lang="en-US" altLang="zh-CN" kern="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kern="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汉书</a:t>
            </a:r>
            <a:r>
              <a:rPr lang="en-US" altLang="zh-CN" kern="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kern="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中评述说</a:t>
            </a:r>
            <a:r>
              <a:rPr lang="en-US" altLang="zh-CN" kern="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:“</a:t>
            </a:r>
            <a:r>
              <a:rPr lang="zh-CN" altLang="en-US" kern="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董仲舒治公羊春秋，始推阴阳，为儒者宗”。就明确地指出了这一点。由此可见，经由董仲舒发展而建立起来 的汉代儒学，如同汉初的道家黄老之学一样，也是广采了阴阳、墨、名、法、道各家之长的。同样也正是这种容纳、吸收和融会的精神，使儒家学说不仅成为当时社会的指导思想，同时也成为整个中国文化精神的集中代表者之一。</a:t>
            </a:r>
            <a:endParaRPr kumimoji="0" lang="ms-MY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0F931A15-E45F-4BE7-A78B-EAE675B0D111}"/>
              </a:ext>
            </a:extLst>
          </p:cNvPr>
          <p:cNvSpPr/>
          <p:nvPr/>
        </p:nvSpPr>
        <p:spPr>
          <a:xfrm>
            <a:off x="3126058" y="1972114"/>
            <a:ext cx="2495448" cy="670337"/>
          </a:xfrm>
          <a:prstGeom prst="rect">
            <a:avLst/>
          </a:prstGeom>
        </p:spPr>
        <p:txBody>
          <a:bodyPr wrap="square" lIns="115214" tIns="57607" rIns="115214" bIns="57607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西汉</a:t>
            </a:r>
            <a:endParaRPr kumimoji="0" lang="ms-MY" sz="3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3A17568F-B9CB-4E66-8CA3-16CE8A3F884A}"/>
              </a:ext>
            </a:extLst>
          </p:cNvPr>
          <p:cNvSpPr/>
          <p:nvPr/>
        </p:nvSpPr>
        <p:spPr>
          <a:xfrm>
            <a:off x="8279468" y="1279616"/>
            <a:ext cx="2495448" cy="2055331"/>
          </a:xfrm>
          <a:prstGeom prst="rect">
            <a:avLst/>
          </a:prstGeom>
        </p:spPr>
        <p:txBody>
          <a:bodyPr wrap="square" lIns="115214" tIns="57607" rIns="115214" bIns="57607">
            <a:spAutoFit/>
          </a:bodyPr>
          <a:lstStyle/>
          <a:p>
            <a:pPr lvl="0">
              <a:defRPr/>
            </a:pPr>
            <a:r>
              <a:rPr lang="zh-CN" altLang="en-US" kern="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西汉大儒董仲舒建议武帝“诸不在六艺 </a:t>
            </a:r>
            <a:r>
              <a:rPr lang="en-US" altLang="zh-CN" kern="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kern="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六经</a:t>
            </a:r>
            <a:r>
              <a:rPr lang="en-US" altLang="zh-CN" kern="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kern="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之科，孔子之术者，皆绝其道，勿使并进”，为以后武帝“罢黜百家，独尊儒术”之所本。</a:t>
            </a:r>
          </a:p>
        </p:txBody>
      </p:sp>
      <p:grpSp>
        <p:nvGrpSpPr>
          <p:cNvPr id="16" name="Group 21">
            <a:extLst>
              <a:ext uri="{FF2B5EF4-FFF2-40B4-BE49-F238E27FC236}">
                <a16:creationId xmlns:a16="http://schemas.microsoft.com/office/drawing/2014/main" id="{D9CB7C30-5E74-4A59-A568-D2EAFAAD4D09}"/>
              </a:ext>
            </a:extLst>
          </p:cNvPr>
          <p:cNvGrpSpPr/>
          <p:nvPr/>
        </p:nvGrpSpPr>
        <p:grpSpPr>
          <a:xfrm>
            <a:off x="795847" y="1438633"/>
            <a:ext cx="2275343" cy="1763958"/>
            <a:chOff x="665329" y="1352550"/>
            <a:chExt cx="1805728" cy="1400104"/>
          </a:xfrm>
        </p:grpSpPr>
        <p:graphicFrame>
          <p:nvGraphicFramePr>
            <p:cNvPr id="17" name="Chart 3">
              <a:extLst>
                <a:ext uri="{FF2B5EF4-FFF2-40B4-BE49-F238E27FC236}">
                  <a16:creationId xmlns:a16="http://schemas.microsoft.com/office/drawing/2014/main" id="{FF2CDA77-2252-40E8-A36E-8576A24DFA4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72669489"/>
                </p:ext>
              </p:extLst>
            </p:nvPr>
          </p:nvGraphicFramePr>
          <p:xfrm>
            <a:off x="665329" y="1352550"/>
            <a:ext cx="1805728" cy="14001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E550AB8A-8257-4B0C-B852-AADC372E8AD8}"/>
                </a:ext>
              </a:extLst>
            </p:cNvPr>
            <p:cNvSpPr/>
            <p:nvPr/>
          </p:nvSpPr>
          <p:spPr>
            <a:xfrm>
              <a:off x="1023257" y="1848225"/>
              <a:ext cx="1121230" cy="41529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ms-MY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itchFamily="34" charset="-122"/>
                </a:rPr>
                <a:t>60%</a:t>
              </a:r>
            </a:p>
          </p:txBody>
        </p:sp>
      </p:grpSp>
      <p:grpSp>
        <p:nvGrpSpPr>
          <p:cNvPr id="19" name="Group 27">
            <a:extLst>
              <a:ext uri="{FF2B5EF4-FFF2-40B4-BE49-F238E27FC236}">
                <a16:creationId xmlns:a16="http://schemas.microsoft.com/office/drawing/2014/main" id="{5A70D6C6-7334-4DA3-8DA3-E702BF459A30}"/>
              </a:ext>
            </a:extLst>
          </p:cNvPr>
          <p:cNvGrpSpPr/>
          <p:nvPr/>
        </p:nvGrpSpPr>
        <p:grpSpPr>
          <a:xfrm>
            <a:off x="795847" y="3653862"/>
            <a:ext cx="2275343" cy="1763958"/>
            <a:chOff x="665329" y="3283643"/>
            <a:chExt cx="1805728" cy="1400104"/>
          </a:xfrm>
        </p:grpSpPr>
        <p:graphicFrame>
          <p:nvGraphicFramePr>
            <p:cNvPr id="20" name="Chart 7">
              <a:extLst>
                <a:ext uri="{FF2B5EF4-FFF2-40B4-BE49-F238E27FC236}">
                  <a16:creationId xmlns:a16="http://schemas.microsoft.com/office/drawing/2014/main" id="{A28E7BB3-7F65-4D6E-8FC0-363B38802DE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90930723"/>
                </p:ext>
              </p:extLst>
            </p:nvPr>
          </p:nvGraphicFramePr>
          <p:xfrm>
            <a:off x="665329" y="3283643"/>
            <a:ext cx="1805728" cy="14001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032C2F4C-33BD-4CE2-8D4A-CFEC572D5716}"/>
                </a:ext>
              </a:extLst>
            </p:cNvPr>
            <p:cNvSpPr/>
            <p:nvPr/>
          </p:nvSpPr>
          <p:spPr>
            <a:xfrm>
              <a:off x="1012371" y="3783159"/>
              <a:ext cx="1121230" cy="41529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ms-MY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itchFamily="34" charset="-122"/>
                </a:rPr>
                <a:t>78%</a:t>
              </a:r>
            </a:p>
          </p:txBody>
        </p:sp>
      </p:grpSp>
      <p:grpSp>
        <p:nvGrpSpPr>
          <p:cNvPr id="22" name="Group 28">
            <a:extLst>
              <a:ext uri="{FF2B5EF4-FFF2-40B4-BE49-F238E27FC236}">
                <a16:creationId xmlns:a16="http://schemas.microsoft.com/office/drawing/2014/main" id="{99AD2718-20C2-4C16-966F-D33294D1931B}"/>
              </a:ext>
            </a:extLst>
          </p:cNvPr>
          <p:cNvGrpSpPr/>
          <p:nvPr/>
        </p:nvGrpSpPr>
        <p:grpSpPr>
          <a:xfrm>
            <a:off x="5910558" y="3653862"/>
            <a:ext cx="2275343" cy="1763958"/>
            <a:chOff x="4724400" y="3283643"/>
            <a:chExt cx="1805728" cy="1400104"/>
          </a:xfrm>
        </p:grpSpPr>
        <p:graphicFrame>
          <p:nvGraphicFramePr>
            <p:cNvPr id="23" name="Chart 9">
              <a:extLst>
                <a:ext uri="{FF2B5EF4-FFF2-40B4-BE49-F238E27FC236}">
                  <a16:creationId xmlns:a16="http://schemas.microsoft.com/office/drawing/2014/main" id="{B8570849-B782-4187-A1DF-B8C2591175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93143577"/>
                </p:ext>
              </p:extLst>
            </p:nvPr>
          </p:nvGraphicFramePr>
          <p:xfrm>
            <a:off x="4724400" y="3283643"/>
            <a:ext cx="1805728" cy="14001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4" name="Rectangle 26">
              <a:extLst>
                <a:ext uri="{FF2B5EF4-FFF2-40B4-BE49-F238E27FC236}">
                  <a16:creationId xmlns:a16="http://schemas.microsoft.com/office/drawing/2014/main" id="{347265A9-4C67-4C2B-AAB1-A23EC41373F6}"/>
                </a:ext>
              </a:extLst>
            </p:cNvPr>
            <p:cNvSpPr/>
            <p:nvPr/>
          </p:nvSpPr>
          <p:spPr>
            <a:xfrm>
              <a:off x="5072743" y="3769555"/>
              <a:ext cx="1099458" cy="41529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ms-MY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itchFamily="34" charset="-122"/>
                </a:rPr>
                <a:t>100%</a:t>
              </a:r>
            </a:p>
          </p:txBody>
        </p:sp>
      </p:grpSp>
      <p:grpSp>
        <p:nvGrpSpPr>
          <p:cNvPr id="25" name="Group 31">
            <a:extLst>
              <a:ext uri="{FF2B5EF4-FFF2-40B4-BE49-F238E27FC236}">
                <a16:creationId xmlns:a16="http://schemas.microsoft.com/office/drawing/2014/main" id="{E762BD7F-3512-4A53-A762-79701C1A3B62}"/>
              </a:ext>
            </a:extLst>
          </p:cNvPr>
          <p:cNvGrpSpPr/>
          <p:nvPr/>
        </p:nvGrpSpPr>
        <p:grpSpPr>
          <a:xfrm>
            <a:off x="5910558" y="1438633"/>
            <a:ext cx="2275343" cy="1763958"/>
            <a:chOff x="4724400" y="3283643"/>
            <a:chExt cx="1805728" cy="1400104"/>
          </a:xfrm>
        </p:grpSpPr>
        <p:graphicFrame>
          <p:nvGraphicFramePr>
            <p:cNvPr id="26" name="Chart 32">
              <a:extLst>
                <a:ext uri="{FF2B5EF4-FFF2-40B4-BE49-F238E27FC236}">
                  <a16:creationId xmlns:a16="http://schemas.microsoft.com/office/drawing/2014/main" id="{36B3011E-9DFD-4826-B270-FCF3CD4B680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01707951"/>
                </p:ext>
              </p:extLst>
            </p:nvPr>
          </p:nvGraphicFramePr>
          <p:xfrm>
            <a:off x="4724400" y="3283643"/>
            <a:ext cx="1805728" cy="14001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7" name="Rectangle 33">
              <a:extLst>
                <a:ext uri="{FF2B5EF4-FFF2-40B4-BE49-F238E27FC236}">
                  <a16:creationId xmlns:a16="http://schemas.microsoft.com/office/drawing/2014/main" id="{5EBAE80F-E8CF-4756-8062-243C637F2A15}"/>
                </a:ext>
              </a:extLst>
            </p:cNvPr>
            <p:cNvSpPr/>
            <p:nvPr/>
          </p:nvSpPr>
          <p:spPr>
            <a:xfrm>
              <a:off x="5072743" y="3769555"/>
              <a:ext cx="1099458" cy="41529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ms-MY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itchFamily="34" charset="-122"/>
                </a:rPr>
                <a:t>100%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742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"/>
                            </p:stCondLst>
                            <p:childTnLst>
                              <p:par>
                                <p:cTn id="19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00"/>
                            </p:stCondLst>
                            <p:childTnLst>
                              <p:par>
                                <p:cTn id="28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00"/>
                            </p:stCondLst>
                            <p:childTnLst>
                              <p:par>
                                <p:cTn id="37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1">
    <a:dk1>
      <a:srgbClr val="000000"/>
    </a:dk1>
    <a:lt1>
      <a:sysClr val="window" lastClr="FFFFFF"/>
    </a:lt1>
    <a:dk2>
      <a:srgbClr val="3F3F3F"/>
    </a:dk2>
    <a:lt2>
      <a:srgbClr val="FCFCFC"/>
    </a:lt2>
    <a:accent1>
      <a:srgbClr val="F8D35E"/>
    </a:accent1>
    <a:accent2>
      <a:srgbClr val="1B6AA3"/>
    </a:accent2>
    <a:accent3>
      <a:srgbClr val="3FD5BA"/>
    </a:accent3>
    <a:accent4>
      <a:srgbClr val="F47264"/>
    </a:accent4>
    <a:accent5>
      <a:srgbClr val="8F8FBF"/>
    </a:accent5>
    <a:accent6>
      <a:srgbClr val="7CC8EC"/>
    </a:accent6>
    <a:hlink>
      <a:srgbClr val="0000FF"/>
    </a:hlink>
    <a:folHlink>
      <a:srgbClr val="800080"/>
    </a:folHlink>
  </a:clrScheme>
  <a:fontScheme name="自定义 1">
    <a:majorFont>
      <a:latin typeface="微软雅黑"/>
      <a:ea typeface="微软雅黑"/>
      <a:cs typeface=""/>
    </a:majorFont>
    <a:minorFont>
      <a:latin typeface="微软雅黑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1">
    <a:dk1>
      <a:srgbClr val="000000"/>
    </a:dk1>
    <a:lt1>
      <a:sysClr val="window" lastClr="FFFFFF"/>
    </a:lt1>
    <a:dk2>
      <a:srgbClr val="3F3F3F"/>
    </a:dk2>
    <a:lt2>
      <a:srgbClr val="FCFCFC"/>
    </a:lt2>
    <a:accent1>
      <a:srgbClr val="F8D35E"/>
    </a:accent1>
    <a:accent2>
      <a:srgbClr val="1B6AA3"/>
    </a:accent2>
    <a:accent3>
      <a:srgbClr val="3FD5BA"/>
    </a:accent3>
    <a:accent4>
      <a:srgbClr val="F47264"/>
    </a:accent4>
    <a:accent5>
      <a:srgbClr val="8F8FBF"/>
    </a:accent5>
    <a:accent6>
      <a:srgbClr val="7CC8EC"/>
    </a:accent6>
    <a:hlink>
      <a:srgbClr val="0000FF"/>
    </a:hlink>
    <a:folHlink>
      <a:srgbClr val="800080"/>
    </a:folHlink>
  </a:clrScheme>
  <a:fontScheme name="自定义 1">
    <a:majorFont>
      <a:latin typeface="微软雅黑"/>
      <a:ea typeface="微软雅黑"/>
      <a:cs typeface=""/>
    </a:majorFont>
    <a:minorFont>
      <a:latin typeface="微软雅黑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Custom 1">
    <a:dk1>
      <a:srgbClr val="000000"/>
    </a:dk1>
    <a:lt1>
      <a:sysClr val="window" lastClr="FFFFFF"/>
    </a:lt1>
    <a:dk2>
      <a:srgbClr val="3F3F3F"/>
    </a:dk2>
    <a:lt2>
      <a:srgbClr val="FCFCFC"/>
    </a:lt2>
    <a:accent1>
      <a:srgbClr val="F8D35E"/>
    </a:accent1>
    <a:accent2>
      <a:srgbClr val="1B6AA3"/>
    </a:accent2>
    <a:accent3>
      <a:srgbClr val="3FD5BA"/>
    </a:accent3>
    <a:accent4>
      <a:srgbClr val="F47264"/>
    </a:accent4>
    <a:accent5>
      <a:srgbClr val="8F8FBF"/>
    </a:accent5>
    <a:accent6>
      <a:srgbClr val="7CC8EC"/>
    </a:accent6>
    <a:hlink>
      <a:srgbClr val="0000FF"/>
    </a:hlink>
    <a:folHlink>
      <a:srgbClr val="800080"/>
    </a:folHlink>
  </a:clrScheme>
  <a:fontScheme name="自定义 1">
    <a:majorFont>
      <a:latin typeface="微软雅黑"/>
      <a:ea typeface="微软雅黑"/>
      <a:cs typeface=""/>
    </a:majorFont>
    <a:minorFont>
      <a:latin typeface="微软雅黑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Custom 1">
    <a:dk1>
      <a:srgbClr val="000000"/>
    </a:dk1>
    <a:lt1>
      <a:sysClr val="window" lastClr="FFFFFF"/>
    </a:lt1>
    <a:dk2>
      <a:srgbClr val="3F3F3F"/>
    </a:dk2>
    <a:lt2>
      <a:srgbClr val="FCFCFC"/>
    </a:lt2>
    <a:accent1>
      <a:srgbClr val="F8D35E"/>
    </a:accent1>
    <a:accent2>
      <a:srgbClr val="1B6AA3"/>
    </a:accent2>
    <a:accent3>
      <a:srgbClr val="3FD5BA"/>
    </a:accent3>
    <a:accent4>
      <a:srgbClr val="F47264"/>
    </a:accent4>
    <a:accent5>
      <a:srgbClr val="8F8FBF"/>
    </a:accent5>
    <a:accent6>
      <a:srgbClr val="7CC8EC"/>
    </a:accent6>
    <a:hlink>
      <a:srgbClr val="0000FF"/>
    </a:hlink>
    <a:folHlink>
      <a:srgbClr val="800080"/>
    </a:folHlink>
  </a:clrScheme>
  <a:fontScheme name="自定义 1">
    <a:majorFont>
      <a:latin typeface="微软雅黑"/>
      <a:ea typeface="微软雅黑"/>
      <a:cs typeface=""/>
    </a:majorFont>
    <a:minorFont>
      <a:latin typeface="微软雅黑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2881</Words>
  <Application>Microsoft Office PowerPoint</Application>
  <PresentationFormat>自定义</PresentationFormat>
  <Paragraphs>202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34</vt:i4>
      </vt:variant>
    </vt:vector>
  </HeadingPairs>
  <TitlesOfParts>
    <vt:vector size="62" baseType="lpstr">
      <vt:lpstr>Don't Forget</vt:lpstr>
      <vt:lpstr>ITC Avant Garde Std Bk</vt:lpstr>
      <vt:lpstr>LiHei Pro</vt:lpstr>
      <vt:lpstr>Signika</vt:lpstr>
      <vt:lpstr>等线</vt:lpstr>
      <vt:lpstr>等线 Light</vt:lpstr>
      <vt:lpstr>华文新魏</vt:lpstr>
      <vt:lpstr>华文行楷</vt:lpstr>
      <vt:lpstr>楷体</vt:lpstr>
      <vt:lpstr>迷你简汉真广标</vt:lpstr>
      <vt:lpstr>微软雅黑</vt:lpstr>
      <vt:lpstr>叶根友刀锋黑草</vt:lpstr>
      <vt:lpstr>Agency FB</vt:lpstr>
      <vt:lpstr>Arial</vt:lpstr>
      <vt:lpstr>Calibri</vt:lpstr>
      <vt:lpstr>Impact</vt:lpstr>
      <vt:lpstr>Open Sans Light</vt:lpstr>
      <vt:lpstr>Times New Roman</vt:lpstr>
      <vt:lpstr>Office 主题​​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2017-12-31T06:27:07Z</dcterms:created>
  <dcterms:modified xsi:type="dcterms:W3CDTF">2023-04-20T09:34:57Z</dcterms:modified>
</cp:coreProperties>
</file>